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7" r:id="rId6"/>
    <p:sldId id="259" r:id="rId7"/>
    <p:sldId id="262" r:id="rId8"/>
    <p:sldId id="263" r:id="rId9"/>
    <p:sldId id="264" r:id="rId10"/>
    <p:sldId id="266" r:id="rId11"/>
    <p:sldId id="265" r:id="rId12"/>
    <p:sldId id="260" r:id="rId1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6AA74-CED9-4B82-8255-EA38A84A62E6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B6C7F-3F78-4307-B146-580478211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8237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22765-2E51-4FD1-B2BA-7661092C24AA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1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2DC3-8A8F-4199-AB92-905D6705FA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9294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F2DC3-8A8F-4199-AB92-905D6705FA8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2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5073"/>
          <a:stretch>
            <a:fillRect/>
          </a:stretch>
        </p:blipFill>
        <p:spPr bwMode="auto">
          <a:xfrm>
            <a:off x="0" y="0"/>
            <a:ext cx="9144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3"/>
          <p:cNvSpPr txBox="1">
            <a:spLocks noChangeArrowheads="1"/>
          </p:cNvSpPr>
          <p:nvPr userDrawn="1"/>
        </p:nvSpPr>
        <p:spPr bwMode="auto">
          <a:xfrm>
            <a:off x="0" y="4149081"/>
            <a:ext cx="9144000" cy="2726382"/>
          </a:xfrm>
          <a:prstGeom prst="rect">
            <a:avLst/>
          </a:prstGeom>
          <a:solidFill>
            <a:srgbClr val="1A4B7E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0" rIns="0" bIns="0"/>
          <a:lstStyle>
            <a:lvl1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en-US" sz="4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867367"/>
            <a:ext cx="3911600" cy="132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9"/>
          <p:cNvSpPr txBox="1">
            <a:spLocks noChangeArrowheads="1"/>
          </p:cNvSpPr>
          <p:nvPr userDrawn="1"/>
        </p:nvSpPr>
        <p:spPr bwMode="auto">
          <a:xfrm>
            <a:off x="6012160" y="6530975"/>
            <a:ext cx="288101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0" tIns="0" rIns="0" bIns="0">
            <a:spAutoFit/>
          </a:bodyPr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800" dirty="0">
                <a:solidFill>
                  <a:schemeClr val="bg1"/>
                </a:solidFill>
              </a:rPr>
              <a:t>© </a:t>
            </a:r>
            <a:r>
              <a:rPr lang="en-GB" altLang="en-US" sz="800" dirty="0">
                <a:solidFill>
                  <a:schemeClr val="bg1"/>
                </a:solidFill>
              </a:rPr>
              <a:t>Copyright by Herbold </a:t>
            </a:r>
            <a:r>
              <a:rPr lang="en-GB" altLang="en-US" sz="800" dirty="0" err="1">
                <a:solidFill>
                  <a:schemeClr val="bg1"/>
                </a:solidFill>
              </a:rPr>
              <a:t>Meckesheim</a:t>
            </a:r>
            <a:r>
              <a:rPr lang="en-GB" altLang="en-US" sz="800" dirty="0">
                <a:solidFill>
                  <a:schemeClr val="bg1"/>
                </a:solidFill>
              </a:rPr>
              <a:t> GmbH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251520" y="4941168"/>
            <a:ext cx="7920880" cy="864096"/>
          </a:xfrm>
          <a:noFill/>
        </p:spPr>
        <p:txBody>
          <a:bodyPr wrap="square" anchor="t">
            <a:noAutofit/>
          </a:bodyPr>
          <a:lstStyle>
            <a:lvl1pPr algn="l" eaLnBrk="1" hangingPunct="1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de-DE" altLang="en-US" sz="4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Herbold </a:t>
            </a:r>
            <a:r>
              <a:rPr lang="de-DE" altLang="en-US" sz="48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Meckesheim</a:t>
            </a:r>
            <a:r>
              <a:rPr lang="de-DE" altLang="en-US" sz="4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48pt</a:t>
            </a:r>
            <a:endParaRPr lang="de-DE" altLang="en-US" sz="4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8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wort mit 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4137298"/>
            <a:ext cx="9145401" cy="2720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5073"/>
          <a:stretch>
            <a:fillRect/>
          </a:stretch>
        </p:blipFill>
        <p:spPr bwMode="auto">
          <a:xfrm>
            <a:off x="0" y="0"/>
            <a:ext cx="9144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075" y="572765"/>
            <a:ext cx="2268538" cy="7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"/>
          <p:cNvSpPr txBox="1">
            <a:spLocks noChangeArrowheads="1"/>
          </p:cNvSpPr>
          <p:nvPr userDrawn="1"/>
        </p:nvSpPr>
        <p:spPr bwMode="auto">
          <a:xfrm>
            <a:off x="5659311" y="6016372"/>
            <a:ext cx="3479139" cy="29354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 lIns="72000" tIns="7200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600" b="1" baseline="300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18" name="Textfeld 3"/>
          <p:cNvSpPr txBox="1">
            <a:spLocks noChangeArrowheads="1"/>
          </p:cNvSpPr>
          <p:nvPr userDrawn="1"/>
        </p:nvSpPr>
        <p:spPr bwMode="auto">
          <a:xfrm>
            <a:off x="5652119" y="5298750"/>
            <a:ext cx="3491881" cy="288941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 lIns="72000" tIns="72000" rIns="0" bIns="0" anchor="ctr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600" b="1" baseline="30000" dirty="0">
                <a:solidFill>
                  <a:schemeClr val="bg1"/>
                </a:solidFill>
              </a:rPr>
              <a:t>PLASTCOMPACTORS/AGGLOMERATORS</a:t>
            </a:r>
            <a:endParaRPr lang="de-DE" altLang="de-DE" sz="1600" dirty="0">
              <a:solidFill>
                <a:schemeClr val="bg1"/>
              </a:solidFill>
            </a:endParaRPr>
          </a:p>
        </p:txBody>
      </p:sp>
      <p:sp>
        <p:nvSpPr>
          <p:cNvPr id="20" name="Textfeld 6"/>
          <p:cNvSpPr txBox="1">
            <a:spLocks noChangeArrowheads="1"/>
          </p:cNvSpPr>
          <p:nvPr userDrawn="1"/>
        </p:nvSpPr>
        <p:spPr bwMode="auto">
          <a:xfrm>
            <a:off x="5661983" y="4581128"/>
            <a:ext cx="3482017" cy="29354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square" lIns="72000" tIns="72000" rIns="0" bIns="0"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600" b="1" baseline="30000" dirty="0">
                <a:solidFill>
                  <a:schemeClr val="bg1"/>
                </a:solidFill>
              </a:rPr>
              <a:t>GRANULATORS &amp;</a:t>
            </a:r>
            <a:r>
              <a:rPr lang="de-DE" altLang="de-DE" sz="1600" b="1" dirty="0">
                <a:solidFill>
                  <a:schemeClr val="bg1"/>
                </a:solidFill>
              </a:rPr>
              <a:t> </a:t>
            </a:r>
            <a:r>
              <a:rPr lang="de-DE" altLang="de-DE" sz="1600" b="1" baseline="30000" dirty="0">
                <a:solidFill>
                  <a:schemeClr val="bg1"/>
                </a:solidFill>
              </a:rPr>
              <a:t>SHREDDERS</a:t>
            </a:r>
          </a:p>
        </p:txBody>
      </p:sp>
      <p:sp>
        <p:nvSpPr>
          <p:cNvPr id="21" name="Textfeld 2"/>
          <p:cNvSpPr txBox="1">
            <a:spLocks noChangeArrowheads="1"/>
          </p:cNvSpPr>
          <p:nvPr userDrawn="1"/>
        </p:nvSpPr>
        <p:spPr bwMode="auto">
          <a:xfrm>
            <a:off x="5652120" y="5657594"/>
            <a:ext cx="3491880" cy="29354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72000" tIns="72000" rIns="0" bIns="0" anchor="ctr" anchorCtr="0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600" b="1" baseline="30000" dirty="0">
                <a:solidFill>
                  <a:schemeClr val="bg1"/>
                </a:solidFill>
              </a:rPr>
              <a:t>WASHING SYSTEMS/PLANTS</a:t>
            </a:r>
          </a:p>
        </p:txBody>
      </p:sp>
      <p:sp>
        <p:nvSpPr>
          <p:cNvPr id="26" name="Textfeld 6"/>
          <p:cNvSpPr txBox="1">
            <a:spLocks noChangeArrowheads="1"/>
          </p:cNvSpPr>
          <p:nvPr userDrawn="1"/>
        </p:nvSpPr>
        <p:spPr bwMode="auto">
          <a:xfrm>
            <a:off x="5652119" y="4939972"/>
            <a:ext cx="3491880" cy="29354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 lIns="72000" tIns="72000" rIns="0" bIns="0"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600" b="1" baseline="30000" dirty="0">
                <a:solidFill>
                  <a:schemeClr val="bg1"/>
                </a:solidFill>
              </a:rPr>
              <a:t>PULVERIZERS</a:t>
            </a:r>
          </a:p>
        </p:txBody>
      </p:sp>
      <p:sp>
        <p:nvSpPr>
          <p:cNvPr id="4" name="Titel 3"/>
          <p:cNvSpPr>
            <a:spLocks noGrp="1"/>
          </p:cNvSpPr>
          <p:nvPr userDrawn="1">
            <p:ph type="title" hasCustomPrompt="1"/>
          </p:nvPr>
        </p:nvSpPr>
        <p:spPr>
          <a:xfrm>
            <a:off x="593437" y="2276871"/>
            <a:ext cx="6623450" cy="1296145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Vielen Danke für Ihre Aufmerksamkeit!</a:t>
            </a:r>
          </a:p>
        </p:txBody>
      </p:sp>
      <p:sp>
        <p:nvSpPr>
          <p:cNvPr id="27" name="Text Box 19"/>
          <p:cNvSpPr txBox="1">
            <a:spLocks noChangeArrowheads="1"/>
          </p:cNvSpPr>
          <p:nvPr userDrawn="1"/>
        </p:nvSpPr>
        <p:spPr bwMode="auto">
          <a:xfrm>
            <a:off x="5988050" y="6530975"/>
            <a:ext cx="29051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0" rIns="0" bIns="0">
            <a:spAutoFit/>
          </a:bodyPr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800" dirty="0">
                <a:solidFill>
                  <a:schemeClr val="bg1"/>
                </a:solidFill>
              </a:rPr>
              <a:t>© </a:t>
            </a:r>
            <a:r>
              <a:rPr lang="en-GB" altLang="en-US" sz="800" dirty="0">
                <a:solidFill>
                  <a:schemeClr val="bg1"/>
                </a:solidFill>
              </a:rPr>
              <a:t>Copyright by Herbold </a:t>
            </a:r>
            <a:r>
              <a:rPr lang="en-GB" altLang="en-US" sz="800" dirty="0" err="1">
                <a:solidFill>
                  <a:schemeClr val="bg1"/>
                </a:solidFill>
              </a:rPr>
              <a:t>Meckesheim</a:t>
            </a:r>
            <a:r>
              <a:rPr lang="en-GB" altLang="en-US" sz="800" dirty="0">
                <a:solidFill>
                  <a:schemeClr val="bg1"/>
                </a:solidFill>
              </a:rPr>
              <a:t> GmbH</a:t>
            </a:r>
          </a:p>
        </p:txBody>
      </p:sp>
      <p:sp>
        <p:nvSpPr>
          <p:cNvPr id="14" name="Textfeld 1"/>
          <p:cNvSpPr txBox="1">
            <a:spLocks noChangeArrowheads="1"/>
          </p:cNvSpPr>
          <p:nvPr userDrawn="1"/>
        </p:nvSpPr>
        <p:spPr bwMode="auto">
          <a:xfrm>
            <a:off x="545488" y="4436600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en-US" sz="1200" b="1" dirty="0" smtClean="0">
                <a:solidFill>
                  <a:schemeClr val="bg1"/>
                </a:solidFill>
              </a:rPr>
              <a:t>Ritzka Martin</a:t>
            </a:r>
            <a:endParaRPr lang="de-DE" altLang="en-US" sz="1200" b="1" baseline="0" dirty="0">
              <a:solidFill>
                <a:schemeClr val="bg1"/>
              </a:solidFill>
            </a:endParaRPr>
          </a:p>
          <a:p>
            <a:pPr eaLnBrk="1" hangingPunct="1"/>
            <a:r>
              <a:rPr lang="de-DE" altLang="en-US" sz="1200" b="1" baseline="0" dirty="0">
                <a:solidFill>
                  <a:schemeClr val="bg1"/>
                </a:solidFill>
              </a:rPr>
              <a:t>Area </a:t>
            </a:r>
            <a:r>
              <a:rPr lang="de-DE" altLang="en-US" sz="1200" b="1" baseline="0" dirty="0" err="1">
                <a:solidFill>
                  <a:schemeClr val="bg1"/>
                </a:solidFill>
              </a:rPr>
              <a:t>Sales</a:t>
            </a:r>
            <a:r>
              <a:rPr lang="de-DE" altLang="en-US" sz="1200" b="1" baseline="0" dirty="0">
                <a:solidFill>
                  <a:schemeClr val="bg1"/>
                </a:solidFill>
              </a:rPr>
              <a:t> Manager</a:t>
            </a:r>
            <a:endParaRPr lang="de-DE" altLang="en-US" sz="1200" b="1" dirty="0">
              <a:solidFill>
                <a:schemeClr val="bg1"/>
              </a:solidFill>
            </a:endParaRPr>
          </a:p>
          <a:p>
            <a:pPr eaLnBrk="1" hangingPunct="1"/>
            <a:endParaRPr lang="de-DE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feld 1"/>
          <p:cNvSpPr txBox="1">
            <a:spLocks noChangeArrowheads="1"/>
          </p:cNvSpPr>
          <p:nvPr userDrawn="1"/>
        </p:nvSpPr>
        <p:spPr bwMode="auto">
          <a:xfrm>
            <a:off x="539552" y="4974192"/>
            <a:ext cx="2886255" cy="17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en-US" sz="1100" b="1" dirty="0">
                <a:solidFill>
                  <a:schemeClr val="bg1"/>
                </a:solidFill>
                <a:latin typeface="+mn-lt"/>
              </a:rPr>
              <a:t>Herbold</a:t>
            </a:r>
            <a:r>
              <a:rPr lang="de-DE" altLang="en-US" sz="11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altLang="en-US" sz="1100" b="1" baseline="0" dirty="0" err="1">
                <a:solidFill>
                  <a:schemeClr val="bg1"/>
                </a:solidFill>
                <a:latin typeface="+mn-lt"/>
              </a:rPr>
              <a:t>Meckesheim</a:t>
            </a:r>
            <a:r>
              <a:rPr lang="de-DE" altLang="en-US" sz="1100" b="1" baseline="0" dirty="0">
                <a:solidFill>
                  <a:schemeClr val="bg1"/>
                </a:solidFill>
                <a:latin typeface="+mn-lt"/>
              </a:rPr>
              <a:t> GmbH</a:t>
            </a:r>
          </a:p>
          <a:p>
            <a:pPr eaLnBrk="1" hangingPunct="1"/>
            <a:r>
              <a:rPr lang="de-DE" altLang="en-US" sz="1100" b="0" baseline="0" dirty="0" err="1">
                <a:solidFill>
                  <a:schemeClr val="bg1"/>
                </a:solidFill>
                <a:latin typeface="+mn-lt"/>
              </a:rPr>
              <a:t>Industriestrasse</a:t>
            </a:r>
            <a:r>
              <a:rPr lang="de-DE" altLang="en-US" sz="1100" b="0" baseline="0" dirty="0">
                <a:solidFill>
                  <a:schemeClr val="bg1"/>
                </a:solidFill>
                <a:latin typeface="+mn-lt"/>
              </a:rPr>
              <a:t> 33</a:t>
            </a:r>
          </a:p>
          <a:p>
            <a:pPr eaLnBrk="1" hangingPunct="1"/>
            <a:r>
              <a:rPr lang="de-DE" altLang="en-US" sz="1100" b="0" baseline="0" dirty="0">
                <a:solidFill>
                  <a:schemeClr val="bg1"/>
                </a:solidFill>
                <a:latin typeface="+mn-lt"/>
              </a:rPr>
              <a:t>74909 </a:t>
            </a:r>
            <a:r>
              <a:rPr lang="de-DE" altLang="en-US" sz="1100" b="0" baseline="0" dirty="0" err="1">
                <a:solidFill>
                  <a:schemeClr val="bg1"/>
                </a:solidFill>
                <a:latin typeface="+mn-lt"/>
              </a:rPr>
              <a:t>Meckesheim</a:t>
            </a:r>
            <a:endParaRPr lang="de-DE" altLang="en-US" sz="1100" b="0" baseline="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de-DE" altLang="en-US" sz="800" b="0" baseline="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de-DE" altLang="en-US" sz="1100" b="0" baseline="0" dirty="0">
                <a:solidFill>
                  <a:schemeClr val="bg1"/>
                </a:solidFill>
                <a:latin typeface="+mn-lt"/>
              </a:rPr>
              <a:t>Tel.: +49 / 62 26 / 932 – </a:t>
            </a:r>
            <a:r>
              <a:rPr lang="de-DE" altLang="en-US" sz="1100" b="0" baseline="0" dirty="0" smtClean="0">
                <a:solidFill>
                  <a:schemeClr val="bg1"/>
                </a:solidFill>
                <a:latin typeface="+mn-lt"/>
              </a:rPr>
              <a:t>196</a:t>
            </a:r>
            <a:endParaRPr lang="de-DE" altLang="en-US" sz="1100" b="0" baseline="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de-DE" altLang="en-US" sz="1100" b="0" baseline="0" dirty="0">
                <a:solidFill>
                  <a:schemeClr val="bg1"/>
                </a:solidFill>
                <a:latin typeface="+mn-lt"/>
              </a:rPr>
              <a:t>Mobile: +49 </a:t>
            </a:r>
            <a:r>
              <a:rPr lang="de-DE" altLang="en-US" sz="1100" b="0" baseline="0">
                <a:solidFill>
                  <a:schemeClr val="bg1"/>
                </a:solidFill>
                <a:latin typeface="+mn-lt"/>
              </a:rPr>
              <a:t>/ </a:t>
            </a:r>
            <a:r>
              <a:rPr lang="de-DE" altLang="en-US" sz="1100" b="0" baseline="0" smtClean="0">
                <a:solidFill>
                  <a:schemeClr val="bg1"/>
                </a:solidFill>
                <a:latin typeface="+mn-lt"/>
              </a:rPr>
              <a:t>172 290 2894</a:t>
            </a:r>
            <a:endParaRPr lang="de-DE" altLang="en-US" sz="1100" b="0" baseline="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de-DE" altLang="en-US" sz="800" b="0" baseline="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de-DE" altLang="en-US" sz="1100" b="0" baseline="0" dirty="0">
                <a:solidFill>
                  <a:schemeClr val="bg1"/>
                </a:solidFill>
                <a:latin typeface="+mn-lt"/>
              </a:rPr>
              <a:t>E-Mail:</a:t>
            </a:r>
            <a:r>
              <a:rPr lang="de-DE" altLang="en-US" sz="1100" b="0" u="none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altLang="en-US" sz="1100" b="0" u="none" baseline="0" dirty="0" smtClean="0">
                <a:solidFill>
                  <a:schemeClr val="bg1"/>
                </a:solidFill>
                <a:latin typeface="+mn-lt"/>
              </a:rPr>
              <a:t>Martin.Ritzka@herbold.com</a:t>
            </a:r>
          </a:p>
          <a:p>
            <a:pPr eaLnBrk="1" hangingPunct="1"/>
            <a:r>
              <a:rPr lang="de-DE" altLang="en-US" sz="1100" b="0" baseline="0" dirty="0" smtClean="0">
                <a:solidFill>
                  <a:schemeClr val="bg1"/>
                </a:solidFill>
                <a:latin typeface="+mn-lt"/>
              </a:rPr>
              <a:t>Web</a:t>
            </a:r>
            <a:r>
              <a:rPr lang="de-DE" altLang="en-US" sz="1100" b="0" baseline="0" dirty="0">
                <a:solidFill>
                  <a:schemeClr val="bg1"/>
                </a:solidFill>
                <a:latin typeface="+mn-lt"/>
              </a:rPr>
              <a:t>: www.herbold.com</a:t>
            </a:r>
          </a:p>
          <a:p>
            <a:pPr eaLnBrk="1" hangingPunct="1"/>
            <a:endParaRPr lang="de-DE" altLang="en-US" sz="1200" b="1" dirty="0">
              <a:solidFill>
                <a:schemeClr val="bg1"/>
              </a:solidFill>
            </a:endParaRPr>
          </a:p>
          <a:p>
            <a:pPr eaLnBrk="1" hangingPunct="1"/>
            <a:endParaRPr lang="de-DE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5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>
            <a:spLocks noChangeArrowheads="1"/>
          </p:cNvSpPr>
          <p:nvPr userDrawn="1"/>
        </p:nvSpPr>
        <p:spPr bwMode="auto">
          <a:xfrm>
            <a:off x="-19050" y="6626225"/>
            <a:ext cx="9163050" cy="231775"/>
          </a:xfrm>
          <a:prstGeom prst="rect">
            <a:avLst/>
          </a:prstGeom>
          <a:solidFill>
            <a:srgbClr val="1A4B7E"/>
          </a:solidFill>
          <a:ln>
            <a:noFill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2430811" cy="231775"/>
          </a:xfrm>
          <a:noFill/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Thema der Folie</a:t>
            </a:r>
          </a:p>
        </p:txBody>
      </p:sp>
      <p:sp>
        <p:nvSpPr>
          <p:cNvPr id="10" name="Rechteck 10"/>
          <p:cNvSpPr>
            <a:spLocks noChangeArrowheads="1"/>
          </p:cNvSpPr>
          <p:nvPr userDrawn="1"/>
        </p:nvSpPr>
        <p:spPr bwMode="auto">
          <a:xfrm>
            <a:off x="-19051" y="295275"/>
            <a:ext cx="269875" cy="254000"/>
          </a:xfrm>
          <a:prstGeom prst="rect">
            <a:avLst/>
          </a:prstGeom>
          <a:solidFill>
            <a:srgbClr val="1A4B7E"/>
          </a:solidFill>
          <a:ln w="9525" algn="ctr">
            <a:noFill/>
            <a:round/>
            <a:headEnd/>
            <a:tailEnd type="triangle" w="med" len="med"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14586"/>
            <a:ext cx="7200800" cy="40610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250825" y="1268760"/>
            <a:ext cx="7921576" cy="50405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sp>
        <p:nvSpPr>
          <p:cNvPr id="14" name="Inhaltsplatzhalter 8"/>
          <p:cNvSpPr>
            <a:spLocks noGrp="1"/>
          </p:cNvSpPr>
          <p:nvPr>
            <p:ph sz="quarter" idx="16"/>
          </p:nvPr>
        </p:nvSpPr>
        <p:spPr>
          <a:xfrm>
            <a:off x="250824" y="666750"/>
            <a:ext cx="7201496" cy="385986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299921"/>
            <a:ext cx="917575" cy="3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liennummernplatzhalter 5">
            <a:extLst>
              <a:ext uri="{FF2B5EF4-FFF2-40B4-BE49-F238E27FC236}">
                <a16:creationId xmlns="" xmlns:a16="http://schemas.microsoft.com/office/drawing/2014/main" id="{24DAB28D-1EC0-44D9-B03A-2EE237F7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626225"/>
            <a:ext cx="539551" cy="23177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1908C80-6105-4B05-A54D-0F5454095D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5080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>
            <a:spLocks noChangeArrowheads="1"/>
          </p:cNvSpPr>
          <p:nvPr userDrawn="1"/>
        </p:nvSpPr>
        <p:spPr bwMode="auto">
          <a:xfrm>
            <a:off x="-19050" y="4869161"/>
            <a:ext cx="9163050" cy="1988840"/>
          </a:xfrm>
          <a:prstGeom prst="rect">
            <a:avLst/>
          </a:prstGeom>
          <a:solidFill>
            <a:srgbClr val="1A4B7E"/>
          </a:solidFill>
          <a:ln>
            <a:noFill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5073"/>
          <a:stretch>
            <a:fillRect/>
          </a:stretch>
        </p:blipFill>
        <p:spPr bwMode="auto">
          <a:xfrm>
            <a:off x="0" y="0"/>
            <a:ext cx="9144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075" y="572765"/>
            <a:ext cx="2268538" cy="7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989138"/>
            <a:ext cx="9144000" cy="2879725"/>
          </a:xfr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>
          <a:xfrm>
            <a:off x="6011863" y="4868863"/>
            <a:ext cx="3132137" cy="288329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0" indent="0">
              <a:defRPr sz="1200" b="1">
                <a:solidFill>
                  <a:schemeClr val="bg1"/>
                </a:solidFill>
              </a:defRPr>
            </a:lvl5pPr>
          </a:lstStyle>
          <a:p>
            <a:pPr lvl="4"/>
            <a:r>
              <a:rPr lang="de-DE" dirty="0"/>
              <a:t>Blindtext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5301208"/>
            <a:ext cx="5760640" cy="108012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36436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Reg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>
            <a:spLocks noChangeArrowheads="1"/>
          </p:cNvSpPr>
          <p:nvPr userDrawn="1"/>
        </p:nvSpPr>
        <p:spPr bwMode="auto">
          <a:xfrm>
            <a:off x="-19050" y="4869161"/>
            <a:ext cx="9163050" cy="1988840"/>
          </a:xfrm>
          <a:prstGeom prst="rect">
            <a:avLst/>
          </a:prstGeom>
          <a:solidFill>
            <a:srgbClr val="1A4B7E"/>
          </a:solidFill>
          <a:ln>
            <a:noFill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5073"/>
          <a:stretch>
            <a:fillRect/>
          </a:stretch>
        </p:blipFill>
        <p:spPr bwMode="auto">
          <a:xfrm>
            <a:off x="0" y="0"/>
            <a:ext cx="9144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075" y="572765"/>
            <a:ext cx="2268538" cy="7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6"/>
          <p:cNvSpPr>
            <a:spLocks noGrp="1"/>
          </p:cNvSpPr>
          <p:nvPr>
            <p:ph idx="13" hasCustomPrompt="1"/>
          </p:nvPr>
        </p:nvSpPr>
        <p:spPr bwMode="auto">
          <a:xfrm>
            <a:off x="5292080" y="1988840"/>
            <a:ext cx="3851920" cy="288032"/>
          </a:xfrm>
          <a:prstGeom prst="rect">
            <a:avLst/>
          </a:prstGeom>
          <a:solidFill>
            <a:schemeClr val="bg2"/>
          </a:solidFill>
          <a:extLst/>
        </p:spPr>
        <p:txBody>
          <a:bodyPr lIns="72000" tIns="108000" rIns="0" bIns="0" anchor="ctr" anchorCtr="0">
            <a:noAutofit/>
          </a:bodyPr>
          <a:lstStyle>
            <a:lvl1pPr marL="0" indent="0" eaLnBrk="1" hangingPunct="1">
              <a:buNone/>
              <a:defRPr sz="1600"/>
            </a:lvl1pPr>
          </a:lstStyle>
          <a:p>
            <a:pPr eaLnBrk="1" hangingPunct="1"/>
            <a:r>
              <a:rPr lang="de-DE" altLang="de-DE" b="1" baseline="30000" dirty="0">
                <a:solidFill>
                  <a:schemeClr val="bg1"/>
                </a:solidFill>
              </a:rPr>
              <a:t>Textfeld für Einteilung Gliederung</a:t>
            </a:r>
          </a:p>
        </p:txBody>
      </p:sp>
      <p:sp>
        <p:nvSpPr>
          <p:cNvPr id="17" name="Titel 13"/>
          <p:cNvSpPr>
            <a:spLocks noGrp="1"/>
          </p:cNvSpPr>
          <p:nvPr>
            <p:ph type="title" hasCustomPrompt="1"/>
          </p:nvPr>
        </p:nvSpPr>
        <p:spPr>
          <a:xfrm>
            <a:off x="251520" y="5301208"/>
            <a:ext cx="7920880" cy="1008112"/>
          </a:xfrm>
        </p:spPr>
        <p:txBody>
          <a:bodyPr>
            <a:no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en-US" sz="4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Herbold </a:t>
            </a:r>
            <a:r>
              <a:rPr lang="de-DE" altLang="en-US" sz="48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Meckesheim</a:t>
            </a:r>
            <a:endParaRPr lang="de-DE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Inhaltsplatzhalter 6"/>
          <p:cNvSpPr>
            <a:spLocks noGrp="1"/>
          </p:cNvSpPr>
          <p:nvPr>
            <p:ph idx="14" hasCustomPrompt="1"/>
          </p:nvPr>
        </p:nvSpPr>
        <p:spPr bwMode="auto">
          <a:xfrm>
            <a:off x="5292080" y="2348880"/>
            <a:ext cx="3851920" cy="288032"/>
          </a:xfrm>
          <a:prstGeom prst="rect">
            <a:avLst/>
          </a:prstGeom>
          <a:solidFill>
            <a:schemeClr val="bg2"/>
          </a:solidFill>
          <a:extLst/>
        </p:spPr>
        <p:txBody>
          <a:bodyPr lIns="72000" tIns="108000" rIns="0" bIns="0" anchor="ctr" anchorCtr="0">
            <a:noAutofit/>
          </a:bodyPr>
          <a:lstStyle>
            <a:lvl1pPr marL="0" indent="0" eaLnBrk="1" hangingPunct="1">
              <a:buNone/>
              <a:defRPr sz="1600"/>
            </a:lvl1pPr>
          </a:lstStyle>
          <a:p>
            <a:pPr eaLnBrk="1" hangingPunct="1"/>
            <a:r>
              <a:rPr lang="de-DE" altLang="de-DE" b="1" baseline="30000" dirty="0">
                <a:solidFill>
                  <a:schemeClr val="bg1"/>
                </a:solidFill>
              </a:rPr>
              <a:t>Textfeld für Einteilung Gliederung</a:t>
            </a:r>
          </a:p>
        </p:txBody>
      </p:sp>
      <p:sp>
        <p:nvSpPr>
          <p:cNvPr id="19" name="Inhaltsplatzhalter 6"/>
          <p:cNvSpPr>
            <a:spLocks noGrp="1"/>
          </p:cNvSpPr>
          <p:nvPr>
            <p:ph idx="15" hasCustomPrompt="1"/>
          </p:nvPr>
        </p:nvSpPr>
        <p:spPr bwMode="auto">
          <a:xfrm>
            <a:off x="5292080" y="2708920"/>
            <a:ext cx="3851920" cy="288032"/>
          </a:xfrm>
          <a:prstGeom prst="rect">
            <a:avLst/>
          </a:prstGeom>
          <a:solidFill>
            <a:schemeClr val="bg2"/>
          </a:solidFill>
          <a:extLst/>
        </p:spPr>
        <p:txBody>
          <a:bodyPr lIns="72000" tIns="108000" rIns="0" bIns="0" anchor="ctr" anchorCtr="0">
            <a:noAutofit/>
          </a:bodyPr>
          <a:lstStyle>
            <a:lvl1pPr marL="0" indent="0" eaLnBrk="1" hangingPunct="1">
              <a:buNone/>
              <a:defRPr sz="1600"/>
            </a:lvl1pPr>
          </a:lstStyle>
          <a:p>
            <a:pPr eaLnBrk="1" hangingPunct="1"/>
            <a:r>
              <a:rPr lang="de-DE" altLang="de-DE" b="1" baseline="30000" dirty="0">
                <a:solidFill>
                  <a:schemeClr val="bg1"/>
                </a:solidFill>
              </a:rPr>
              <a:t>Textfeld für Einteilung Gliederung</a:t>
            </a:r>
          </a:p>
        </p:txBody>
      </p:sp>
      <p:sp>
        <p:nvSpPr>
          <p:cNvPr id="20" name="Inhaltsplatzhalter 6"/>
          <p:cNvSpPr>
            <a:spLocks noGrp="1"/>
          </p:cNvSpPr>
          <p:nvPr>
            <p:ph idx="16" hasCustomPrompt="1"/>
          </p:nvPr>
        </p:nvSpPr>
        <p:spPr bwMode="auto">
          <a:xfrm>
            <a:off x="5292080" y="3068960"/>
            <a:ext cx="3851920" cy="288032"/>
          </a:xfrm>
          <a:prstGeom prst="rect">
            <a:avLst/>
          </a:prstGeom>
          <a:solidFill>
            <a:schemeClr val="bg2"/>
          </a:solidFill>
          <a:extLst/>
        </p:spPr>
        <p:txBody>
          <a:bodyPr lIns="72000" tIns="108000" rIns="0" bIns="0" anchor="ctr" anchorCtr="0">
            <a:noAutofit/>
          </a:bodyPr>
          <a:lstStyle>
            <a:lvl1pPr marL="0" indent="0" eaLnBrk="1" hangingPunct="1">
              <a:buNone/>
              <a:defRPr sz="1600"/>
            </a:lvl1pPr>
          </a:lstStyle>
          <a:p>
            <a:pPr eaLnBrk="1" hangingPunct="1"/>
            <a:r>
              <a:rPr lang="de-DE" altLang="de-DE" b="1" baseline="30000" dirty="0">
                <a:solidFill>
                  <a:schemeClr val="bg1"/>
                </a:solidFill>
              </a:rPr>
              <a:t>Textfeld für Einteilung Gliederung</a:t>
            </a:r>
          </a:p>
        </p:txBody>
      </p:sp>
      <p:sp>
        <p:nvSpPr>
          <p:cNvPr id="21" name="Inhaltsplatzhalter 6"/>
          <p:cNvSpPr>
            <a:spLocks noGrp="1"/>
          </p:cNvSpPr>
          <p:nvPr>
            <p:ph idx="17" hasCustomPrompt="1"/>
          </p:nvPr>
        </p:nvSpPr>
        <p:spPr bwMode="auto">
          <a:xfrm>
            <a:off x="5292080" y="3429000"/>
            <a:ext cx="3851920" cy="288032"/>
          </a:xfrm>
          <a:prstGeom prst="rect">
            <a:avLst/>
          </a:prstGeom>
          <a:solidFill>
            <a:schemeClr val="bg2"/>
          </a:solidFill>
          <a:extLst/>
        </p:spPr>
        <p:txBody>
          <a:bodyPr lIns="72000" tIns="108000" rIns="0" bIns="0" anchor="ctr" anchorCtr="0">
            <a:noAutofit/>
          </a:bodyPr>
          <a:lstStyle>
            <a:lvl1pPr marL="0" indent="0" eaLnBrk="1" hangingPunct="1">
              <a:buNone/>
              <a:defRPr sz="1600"/>
            </a:lvl1pPr>
          </a:lstStyle>
          <a:p>
            <a:pPr eaLnBrk="1" hangingPunct="1"/>
            <a:r>
              <a:rPr lang="de-DE" altLang="de-DE" b="1" baseline="30000" dirty="0">
                <a:solidFill>
                  <a:schemeClr val="bg1"/>
                </a:solidFill>
              </a:rPr>
              <a:t>Textfeld für Einteilung Gliederung</a:t>
            </a:r>
          </a:p>
        </p:txBody>
      </p:sp>
    </p:spTree>
    <p:extLst>
      <p:ext uri="{BB962C8B-B14F-4D97-AF65-F5344CB8AC3E}">
        <p14:creationId xmlns:p14="http://schemas.microsoft.com/office/powerpoint/2010/main" val="210578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>
            <a:spLocks noChangeArrowheads="1"/>
          </p:cNvSpPr>
          <p:nvPr userDrawn="1"/>
        </p:nvSpPr>
        <p:spPr bwMode="auto">
          <a:xfrm>
            <a:off x="-19050" y="6626225"/>
            <a:ext cx="9163050" cy="231775"/>
          </a:xfrm>
          <a:prstGeom prst="rect">
            <a:avLst/>
          </a:prstGeom>
          <a:solidFill>
            <a:srgbClr val="1A4B7E"/>
          </a:solidFill>
          <a:ln>
            <a:noFill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19050" y="6626225"/>
            <a:ext cx="2430810" cy="231775"/>
          </a:xfrm>
          <a:noFill/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Thema der Folie</a:t>
            </a:r>
          </a:p>
        </p:txBody>
      </p:sp>
      <p:sp>
        <p:nvSpPr>
          <p:cNvPr id="10" name="Rechteck 10"/>
          <p:cNvSpPr>
            <a:spLocks noChangeArrowheads="1"/>
          </p:cNvSpPr>
          <p:nvPr userDrawn="1"/>
        </p:nvSpPr>
        <p:spPr bwMode="auto">
          <a:xfrm>
            <a:off x="-19051" y="295275"/>
            <a:ext cx="269875" cy="254000"/>
          </a:xfrm>
          <a:prstGeom prst="rect">
            <a:avLst/>
          </a:prstGeom>
          <a:solidFill>
            <a:srgbClr val="1A4B7E"/>
          </a:solidFill>
          <a:ln w="9525" algn="ctr">
            <a:noFill/>
            <a:round/>
            <a:headEnd/>
            <a:tailEnd type="triangle" w="med" len="med"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00800" cy="36004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250824" y="1268760"/>
            <a:ext cx="7921575" cy="4318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quarter" idx="17" hasCustomPrompt="1"/>
          </p:nvPr>
        </p:nvSpPr>
        <p:spPr>
          <a:xfrm>
            <a:off x="250825" y="1772816"/>
            <a:ext cx="3601095" cy="4536504"/>
          </a:xfrm>
        </p:spPr>
        <p:txBody>
          <a:bodyPr/>
          <a:lstStyle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Inhaltsplatzhalter 8"/>
          <p:cNvSpPr>
            <a:spLocks noGrp="1"/>
          </p:cNvSpPr>
          <p:nvPr>
            <p:ph sz="quarter" idx="19"/>
          </p:nvPr>
        </p:nvSpPr>
        <p:spPr>
          <a:xfrm>
            <a:off x="250824" y="666750"/>
            <a:ext cx="7201496" cy="385986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4562475" y="1772816"/>
            <a:ext cx="3601095" cy="4536504"/>
          </a:xfrm>
        </p:spPr>
        <p:txBody>
          <a:bodyPr/>
          <a:lstStyle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299921"/>
            <a:ext cx="917575" cy="3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liennummernplatzhalter 5">
            <a:extLst>
              <a:ext uri="{FF2B5EF4-FFF2-40B4-BE49-F238E27FC236}">
                <a16:creationId xmlns="" xmlns:a16="http://schemas.microsoft.com/office/drawing/2014/main" id="{B3666C1C-720D-477A-A917-6220B56A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626225"/>
            <a:ext cx="539551" cy="23177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1908C80-6105-4B05-A54D-0F5454095D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95308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>
            <a:spLocks noChangeArrowheads="1"/>
          </p:cNvSpPr>
          <p:nvPr userDrawn="1"/>
        </p:nvSpPr>
        <p:spPr bwMode="auto">
          <a:xfrm>
            <a:off x="-19050" y="6626225"/>
            <a:ext cx="9163050" cy="231775"/>
          </a:xfrm>
          <a:prstGeom prst="rect">
            <a:avLst/>
          </a:prstGeom>
          <a:solidFill>
            <a:srgbClr val="1A4B7E"/>
          </a:solidFill>
          <a:ln>
            <a:noFill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2430811" cy="231775"/>
          </a:xfrm>
          <a:noFill/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Thema der Folie</a:t>
            </a:r>
          </a:p>
        </p:txBody>
      </p:sp>
      <p:sp>
        <p:nvSpPr>
          <p:cNvPr id="10" name="Rechteck 10"/>
          <p:cNvSpPr>
            <a:spLocks noChangeArrowheads="1"/>
          </p:cNvSpPr>
          <p:nvPr userDrawn="1"/>
        </p:nvSpPr>
        <p:spPr bwMode="auto">
          <a:xfrm>
            <a:off x="-19051" y="295275"/>
            <a:ext cx="269875" cy="254000"/>
          </a:xfrm>
          <a:prstGeom prst="rect">
            <a:avLst/>
          </a:prstGeom>
          <a:solidFill>
            <a:srgbClr val="1A4B7E"/>
          </a:solidFill>
          <a:ln w="9525" algn="ctr">
            <a:noFill/>
            <a:round/>
            <a:headEnd/>
            <a:tailEnd type="triangle" w="med" len="med"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50824" y="212726"/>
            <a:ext cx="7201496" cy="454024"/>
          </a:xfrm>
        </p:spPr>
        <p:txBody>
          <a:bodyPr>
            <a:no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quarter" idx="16"/>
          </p:nvPr>
        </p:nvSpPr>
        <p:spPr>
          <a:xfrm>
            <a:off x="250825" y="1268760"/>
            <a:ext cx="3601096" cy="4318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quarter" idx="17" hasCustomPrompt="1"/>
          </p:nvPr>
        </p:nvSpPr>
        <p:spPr>
          <a:xfrm>
            <a:off x="250825" y="1772816"/>
            <a:ext cx="3601095" cy="4536504"/>
          </a:xfrm>
        </p:spPr>
        <p:txBody>
          <a:bodyPr/>
          <a:lstStyle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8"/>
          <p:cNvSpPr>
            <a:spLocks noGrp="1"/>
          </p:cNvSpPr>
          <p:nvPr>
            <p:ph sz="quarter" idx="19"/>
          </p:nvPr>
        </p:nvSpPr>
        <p:spPr>
          <a:xfrm>
            <a:off x="250824" y="666750"/>
            <a:ext cx="7201496" cy="385986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4562475" y="1772816"/>
            <a:ext cx="3601095" cy="4536504"/>
          </a:xfrm>
        </p:spPr>
        <p:txBody>
          <a:bodyPr/>
          <a:lstStyle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quarter" idx="21"/>
          </p:nvPr>
        </p:nvSpPr>
        <p:spPr>
          <a:xfrm>
            <a:off x="4562475" y="1268760"/>
            <a:ext cx="3601096" cy="4318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299921"/>
            <a:ext cx="917575" cy="3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liennummernplatzhalter 5">
            <a:extLst>
              <a:ext uri="{FF2B5EF4-FFF2-40B4-BE49-F238E27FC236}">
                <a16:creationId xmlns="" xmlns:a16="http://schemas.microsoft.com/office/drawing/2014/main" id="{AAA0B708-A7BE-46B4-8766-86D649FE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626225"/>
            <a:ext cx="539551" cy="23177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1908C80-6105-4B05-A54D-0F5454095D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1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9163050" cy="66262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9050" y="6626225"/>
            <a:ext cx="9163050" cy="231775"/>
          </a:xfrm>
          <a:prstGeom prst="rect">
            <a:avLst/>
          </a:prstGeom>
          <a:solidFill>
            <a:srgbClr val="1A4B7E"/>
          </a:solidFill>
          <a:ln>
            <a:noFill/>
          </a:ln>
        </p:spPr>
        <p:txBody>
          <a:bodyPr lIns="360000" tIns="0" rIns="0" bIns="0" anchor="ctr"/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19050" y="6626225"/>
            <a:ext cx="2430810" cy="231775"/>
          </a:xfrm>
          <a:noFill/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Thema der Folie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251520" y="4869160"/>
            <a:ext cx="2880320" cy="144274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175" indent="0">
              <a:defRPr>
                <a:solidFill>
                  <a:schemeClr val="tx1"/>
                </a:solidFill>
              </a:defRPr>
            </a:lvl2pPr>
            <a:lvl3pPr marL="3175" indent="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A5AA6A66-8BB9-43B5-B3E7-BD9D6796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626225"/>
            <a:ext cx="539551" cy="23177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F1908C80-6105-4B05-A54D-0F5454095DD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99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-1402" y="4149080"/>
            <a:ext cx="9145401" cy="2720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5073"/>
          <a:stretch>
            <a:fillRect/>
          </a:stretch>
        </p:blipFill>
        <p:spPr bwMode="auto">
          <a:xfrm>
            <a:off x="0" y="0"/>
            <a:ext cx="9144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"/>
          <p:cNvSpPr txBox="1">
            <a:spLocks noChangeArrowheads="1"/>
          </p:cNvSpPr>
          <p:nvPr userDrawn="1"/>
        </p:nvSpPr>
        <p:spPr bwMode="auto">
          <a:xfrm>
            <a:off x="611188" y="4581525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en-US" b="1" dirty="0">
                <a:solidFill>
                  <a:schemeClr val="bg1"/>
                </a:solidFill>
              </a:rPr>
              <a:t>Herbold </a:t>
            </a:r>
            <a:r>
              <a:rPr lang="de-DE" altLang="en-US" b="1" dirty="0" err="1">
                <a:solidFill>
                  <a:schemeClr val="bg1"/>
                </a:solidFill>
              </a:rPr>
              <a:t>Meckesheim</a:t>
            </a:r>
            <a:endParaRPr lang="de-DE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feld 3"/>
          <p:cNvSpPr txBox="1">
            <a:spLocks noChangeArrowheads="1"/>
          </p:cNvSpPr>
          <p:nvPr userDrawn="1"/>
        </p:nvSpPr>
        <p:spPr bwMode="auto">
          <a:xfrm>
            <a:off x="611188" y="5068888"/>
            <a:ext cx="3457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200" b="1" baseline="30000" dirty="0">
                <a:solidFill>
                  <a:schemeClr val="bg1"/>
                </a:solidFill>
              </a:rPr>
              <a:t>Herbold </a:t>
            </a:r>
            <a:r>
              <a:rPr lang="de-DE" altLang="de-DE" sz="1200" b="1" baseline="30000" dirty="0" err="1">
                <a:solidFill>
                  <a:schemeClr val="bg1"/>
                </a:solidFill>
              </a:rPr>
              <a:t>Meckesheim</a:t>
            </a:r>
            <a:r>
              <a:rPr lang="de-DE" altLang="de-DE" sz="1200" b="1" baseline="30000" dirty="0">
                <a:solidFill>
                  <a:schemeClr val="bg1"/>
                </a:solidFill>
              </a:rPr>
              <a:t> GmbH</a:t>
            </a:r>
            <a:endParaRPr lang="de-DE" altLang="de-DE" sz="1200" baseline="30000" dirty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1200" baseline="30000" dirty="0">
                <a:solidFill>
                  <a:schemeClr val="bg1"/>
                </a:solidFill>
              </a:rPr>
              <a:t>Industriestraße 33</a:t>
            </a:r>
          </a:p>
          <a:p>
            <a:pPr eaLnBrk="1" hangingPunct="1"/>
            <a:r>
              <a:rPr lang="de-DE" altLang="de-DE" sz="1200" baseline="30000" dirty="0">
                <a:solidFill>
                  <a:schemeClr val="bg1"/>
                </a:solidFill>
              </a:rPr>
              <a:t>74909 </a:t>
            </a:r>
            <a:r>
              <a:rPr lang="de-DE" altLang="de-DE" sz="1200" baseline="30000" dirty="0" err="1">
                <a:solidFill>
                  <a:schemeClr val="bg1"/>
                </a:solidFill>
              </a:rPr>
              <a:t>Meckesheim</a:t>
            </a:r>
            <a:endParaRPr lang="de-DE" altLang="de-DE" sz="1200" baseline="30000" dirty="0">
              <a:solidFill>
                <a:schemeClr val="bg1"/>
              </a:solidFill>
            </a:endParaRPr>
          </a:p>
          <a:p>
            <a:pPr eaLnBrk="1" hangingPunct="1"/>
            <a:endParaRPr lang="de-DE" altLang="de-DE" sz="1200" baseline="30000" dirty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1200" baseline="30000" dirty="0">
                <a:solidFill>
                  <a:schemeClr val="bg1"/>
                </a:solidFill>
              </a:rPr>
              <a:t>Tel: +49 (0) 6226 - 932 - 0</a:t>
            </a:r>
          </a:p>
          <a:p>
            <a:pPr eaLnBrk="1" hangingPunct="1"/>
            <a:r>
              <a:rPr lang="fr-FR" altLang="de-DE" sz="1200" baseline="30000" dirty="0">
                <a:solidFill>
                  <a:schemeClr val="bg1"/>
                </a:solidFill>
              </a:rPr>
              <a:t>Fax: +49 (0) 6226 - 932 - 495</a:t>
            </a:r>
          </a:p>
          <a:p>
            <a:pPr eaLnBrk="1" hangingPunct="1"/>
            <a:endParaRPr lang="de-DE" altLang="de-DE" sz="1200" baseline="30000" dirty="0">
              <a:solidFill>
                <a:schemeClr val="bg1"/>
              </a:solidFill>
            </a:endParaRPr>
          </a:p>
          <a:p>
            <a:pPr eaLnBrk="1" hangingPunct="1"/>
            <a:endParaRPr lang="de-DE" altLang="de-DE" sz="1200" baseline="30000" dirty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1200" baseline="30000" dirty="0">
                <a:solidFill>
                  <a:schemeClr val="bg1"/>
                </a:solidFill>
              </a:rPr>
              <a:t>herbold@herbold.com</a:t>
            </a:r>
          </a:p>
          <a:p>
            <a:pPr eaLnBrk="1" hangingPunct="1"/>
            <a:r>
              <a:rPr lang="de-DE" altLang="de-DE" sz="1200" baseline="30000" dirty="0">
                <a:solidFill>
                  <a:schemeClr val="bg1"/>
                </a:solidFill>
              </a:rPr>
              <a:t>www.herbold.com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075" y="572765"/>
            <a:ext cx="2268538" cy="7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93437" y="2276871"/>
            <a:ext cx="6623450" cy="1296145"/>
          </a:xfrm>
        </p:spPr>
        <p:txBody>
          <a:bodyPr>
            <a:no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Vielen Danke für Ihre Aufmerksamkeit!</a:t>
            </a:r>
          </a:p>
        </p:txBody>
      </p:sp>
      <p:sp>
        <p:nvSpPr>
          <p:cNvPr id="27" name="Text Box 19"/>
          <p:cNvSpPr txBox="1">
            <a:spLocks noChangeArrowheads="1"/>
          </p:cNvSpPr>
          <p:nvPr userDrawn="1"/>
        </p:nvSpPr>
        <p:spPr bwMode="auto">
          <a:xfrm>
            <a:off x="5988050" y="6530975"/>
            <a:ext cx="29051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0" rIns="0" bIns="0">
            <a:spAutoFit/>
          </a:bodyPr>
          <a:lstStyle>
            <a:lvl1pPr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3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800" dirty="0">
                <a:solidFill>
                  <a:schemeClr val="bg1"/>
                </a:solidFill>
              </a:rPr>
              <a:t>© </a:t>
            </a:r>
            <a:r>
              <a:rPr lang="en-GB" altLang="en-US" sz="800" dirty="0">
                <a:solidFill>
                  <a:schemeClr val="bg1"/>
                </a:solidFill>
              </a:rPr>
              <a:t>Copyright by Herbold </a:t>
            </a:r>
            <a:r>
              <a:rPr lang="en-GB" altLang="en-US" sz="800" dirty="0" err="1">
                <a:solidFill>
                  <a:schemeClr val="bg1"/>
                </a:solidFill>
              </a:rPr>
              <a:t>Meckesheim</a:t>
            </a:r>
            <a:r>
              <a:rPr lang="en-GB" altLang="en-US" sz="800" dirty="0">
                <a:solidFill>
                  <a:schemeClr val="bg1"/>
                </a:solidFill>
              </a:rPr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128067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76328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r>
              <a:rPr lang="de-DE" dirty="0" err="1"/>
              <a:t>Subline</a:t>
            </a:r>
            <a:endParaRPr lang="de-DE" dirty="0"/>
          </a:p>
          <a:p>
            <a:pPr marL="0" indent="0">
              <a:buNone/>
            </a:pPr>
            <a:endParaRPr lang="de-DE" alt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525344"/>
            <a:ext cx="3851920" cy="3326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Herbold </a:t>
            </a:r>
            <a:r>
              <a:rPr lang="de-DE" dirty="0" err="1"/>
              <a:t>Meckesheim</a:t>
            </a:r>
            <a:r>
              <a:rPr lang="de-DE" dirty="0"/>
              <a:t> / Thema der Folie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525344"/>
            <a:ext cx="864096" cy="3326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240BE76-D9B0-4095-A55A-53F4DFC981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23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6" r:id="rId3"/>
    <p:sldLayoutId id="2147483663" r:id="rId4"/>
    <p:sldLayoutId id="2147483658" r:id="rId5"/>
    <p:sldLayoutId id="2147483659" r:id="rId6"/>
    <p:sldLayoutId id="2147483655" r:id="rId7"/>
    <p:sldLayoutId id="2147483653" r:id="rId8"/>
    <p:sldLayoutId id="2147483662" r:id="rId9"/>
    <p:sldLayoutId id="2147483654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400" b="0" kern="1200">
          <a:solidFill>
            <a:schemeClr val="bg2">
              <a:lumMod val="10000"/>
            </a:schemeClr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4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4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altLang="en-US" sz="4800" kern="0" dirty="0">
                <a:solidFill>
                  <a:schemeClr val="bg1"/>
                </a:solidFill>
              </a:rPr>
              <a:t>Herbold </a:t>
            </a:r>
            <a:r>
              <a:rPr lang="de-DE" altLang="en-US" sz="4800" kern="0" dirty="0" err="1">
                <a:solidFill>
                  <a:schemeClr val="bg1"/>
                </a:solidFill>
              </a:rPr>
              <a:t>Meckesheim</a:t>
            </a:r>
            <a:endParaRPr lang="de-D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023099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Titel 7"/>
          <p:cNvSpPr>
            <a:spLocks noGrp="1"/>
          </p:cNvSpPr>
          <p:nvPr/>
        </p:nvSpPr>
        <p:spPr>
          <a:xfrm>
            <a:off x="251520" y="214706"/>
            <a:ext cx="7200800" cy="406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Hydrocyclone</a:t>
            </a:r>
            <a:r>
              <a:rPr lang="de-DE" dirty="0"/>
              <a:t> + Hot-</a:t>
            </a:r>
            <a:r>
              <a:rPr lang="de-DE" dirty="0" err="1"/>
              <a:t>Wash</a:t>
            </a:r>
            <a:r>
              <a:rPr lang="de-DE" dirty="0"/>
              <a:t>: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8" name="Picture 7" descr="DSC01670"/>
          <p:cNvPicPr preferRelativeResize="0">
            <a:picLocks noGrp="1" noChangeArrowheads="1"/>
          </p:cNvPicPr>
          <p:nvPr/>
        </p:nvPicPr>
        <p:blipFill rotWithShape="1">
          <a:blip r:embed="rId2"/>
          <a:srcRect l="13258"/>
          <a:stretch/>
        </p:blipFill>
        <p:spPr>
          <a:xfrm>
            <a:off x="254117" y="860343"/>
            <a:ext cx="3600000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DSC01671"/>
          <p:cNvPicPr preferRelativeResize="0"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8933" y="860343"/>
            <a:ext cx="3600000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252297" y="3862404"/>
            <a:ext cx="73466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b="1" dirty="0"/>
              <a:t>15 </a:t>
            </a:r>
            <a:r>
              <a:rPr lang="el-GR" altLang="de-DE" b="1" dirty="0"/>
              <a:t>μ</a:t>
            </a:r>
            <a:r>
              <a:rPr lang="de-DE" altLang="de-DE" b="1" dirty="0"/>
              <a:t>m PE film, 100% </a:t>
            </a:r>
            <a:r>
              <a:rPr lang="de-DE" altLang="de-DE" b="1" dirty="0" err="1"/>
              <a:t>recycled</a:t>
            </a:r>
            <a:r>
              <a:rPr lang="de-DE" altLang="de-DE" b="1" dirty="0"/>
              <a:t> </a:t>
            </a:r>
            <a:r>
              <a:rPr lang="de-DE" altLang="de-DE" b="1" dirty="0" smtClean="0"/>
              <a:t>material, </a:t>
            </a:r>
            <a:r>
              <a:rPr lang="de-DE" altLang="de-DE" b="1" dirty="0" err="1" smtClean="0"/>
              <a:t>hot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wash</a:t>
            </a:r>
            <a:r>
              <a:rPr lang="de-DE" altLang="de-DE" b="1" dirty="0" smtClean="0"/>
              <a:t> at 85 </a:t>
            </a:r>
            <a:r>
              <a:rPr lang="de-DE" altLang="de-DE" b="1" dirty="0" err="1" smtClean="0"/>
              <a:t>degrees</a:t>
            </a:r>
            <a:r>
              <a:rPr lang="de-DE" altLang="de-DE" b="1" dirty="0" smtClean="0"/>
              <a:t> C Celsius</a:t>
            </a:r>
            <a:endParaRPr lang="de-DE" altLang="de-DE" b="1" dirty="0"/>
          </a:p>
        </p:txBody>
      </p:sp>
      <p:pic>
        <p:nvPicPr>
          <p:cNvPr id="11" name="Picture 9" descr="DSC01672"/>
          <p:cNvPicPr preferRelativeResize="0"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8020" y="4231736"/>
            <a:ext cx="3600000" cy="21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97932" y="5287606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chemeClr val="tx1">
                    <a:lumMod val="50000"/>
                  </a:schemeClr>
                </a:solidFill>
              </a:rPr>
              <a:t>Hot </a:t>
            </a:r>
            <a:r>
              <a:rPr lang="de-DE" sz="1400" b="1" dirty="0" err="1">
                <a:solidFill>
                  <a:schemeClr val="tx1">
                    <a:lumMod val="50000"/>
                  </a:schemeClr>
                </a:solidFill>
              </a:rPr>
              <a:t>washed</a:t>
            </a:r>
            <a:endParaRPr lang="de-DE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48639" y="5284629"/>
            <a:ext cx="12875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 err="1">
                <a:solidFill>
                  <a:schemeClr val="tx1">
                    <a:lumMod val="50000"/>
                  </a:schemeClr>
                </a:solidFill>
              </a:rPr>
              <a:t>Cold</a:t>
            </a:r>
            <a:r>
              <a:rPr lang="de-DE" sz="1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50000"/>
                  </a:schemeClr>
                </a:solidFill>
              </a:rPr>
              <a:t>washed</a:t>
            </a:r>
            <a:endParaRPr lang="de-DE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1763688" y="4348980"/>
            <a:ext cx="0" cy="216000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239123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PET-Bottles Washing Line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11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" y="916209"/>
            <a:ext cx="8758170" cy="54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93437" y="2276871"/>
            <a:ext cx="4842659" cy="1944217"/>
          </a:xfrm>
        </p:spPr>
        <p:txBody>
          <a:bodyPr/>
          <a:lstStyle/>
          <a:p>
            <a:r>
              <a:rPr lang="de-DE" sz="4000" dirty="0" err="1"/>
              <a:t>Thank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br>
              <a:rPr lang="de-DE" sz="4000" dirty="0"/>
            </a:b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your</a:t>
            </a:r>
            <a:r>
              <a:rPr lang="de-DE" sz="4000" dirty="0"/>
              <a:t> </a:t>
            </a:r>
            <a:r>
              <a:rPr lang="de-DE" sz="4000" dirty="0" err="1"/>
              <a:t>attention</a:t>
            </a:r>
            <a:r>
              <a:rPr lang="de-DE" sz="4000" dirty="0"/>
              <a:t>!</a:t>
            </a:r>
          </a:p>
        </p:txBody>
      </p:sp>
      <p:sp>
        <p:nvSpPr>
          <p:cNvPr id="9" name="Textfeld 14"/>
          <p:cNvSpPr txBox="1">
            <a:spLocks noChangeArrowheads="1"/>
          </p:cNvSpPr>
          <p:nvPr/>
        </p:nvSpPr>
        <p:spPr bwMode="auto">
          <a:xfrm>
            <a:off x="5597363" y="2636912"/>
            <a:ext cx="2736304" cy="13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baseline="30000" dirty="0" smtClean="0"/>
              <a:t>COMERCIAL </a:t>
            </a:r>
            <a:r>
              <a:rPr lang="de-DE" sz="1400" b="1" baseline="30000" dirty="0"/>
              <a:t>SCHNEIDER, S.A. </a:t>
            </a:r>
          </a:p>
          <a:p>
            <a:r>
              <a:rPr lang="es-ES" sz="1400" baseline="30000" dirty="0"/>
              <a:t>Avda. Cerdanyola nº 98, esc. B, nivel 4, Pta. 17</a:t>
            </a:r>
          </a:p>
          <a:p>
            <a:r>
              <a:rPr lang="es-ES" sz="1400" baseline="30000" dirty="0"/>
              <a:t>08173 SANT CUGAT DEL VALLES (Barcelona)</a:t>
            </a:r>
          </a:p>
          <a:p>
            <a:endParaRPr lang="en-US" sz="1400" baseline="30000" dirty="0" smtClean="0"/>
          </a:p>
          <a:p>
            <a:r>
              <a:rPr lang="en-US" sz="1400" baseline="30000" dirty="0" err="1" smtClean="0"/>
              <a:t>Telf</a:t>
            </a:r>
            <a:r>
              <a:rPr lang="en-US" sz="1400" baseline="30000" dirty="0"/>
              <a:t>.: 934 763 900-901 Fax.: 934 763 902</a:t>
            </a:r>
          </a:p>
          <a:p>
            <a:r>
              <a:rPr lang="de-DE" sz="1400" baseline="30000" dirty="0" err="1"/>
              <a:t>Movil</a:t>
            </a:r>
            <a:r>
              <a:rPr lang="de-DE" sz="1400" baseline="30000" dirty="0"/>
              <a:t>: 678 608 215</a:t>
            </a:r>
          </a:p>
          <a:p>
            <a:endParaRPr lang="de-DE" sz="1400" baseline="30000" dirty="0" smtClean="0"/>
          </a:p>
          <a:p>
            <a:r>
              <a:rPr lang="de-DE" sz="1400" baseline="30000" dirty="0" smtClean="0"/>
              <a:t>http</a:t>
            </a:r>
            <a:r>
              <a:rPr lang="de-DE" sz="1400" baseline="30000" dirty="0"/>
              <a:t>://www.comercial-schneider.es//</a:t>
            </a:r>
          </a:p>
          <a:p>
            <a:r>
              <a:rPr lang="de-DE" sz="1400" baseline="30000" dirty="0"/>
              <a:t>mailto:alex@comercial-schneider.es</a:t>
            </a:r>
            <a:endParaRPr lang="de-DE" sz="1400" b="1" baseline="30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9337"/>
            <a:ext cx="1656184" cy="415067"/>
          </a:xfrm>
          <a:prstGeom prst="rect">
            <a:avLst/>
          </a:prstGeom>
        </p:spPr>
      </p:pic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5597363" y="1654153"/>
            <a:ext cx="2736304" cy="26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 err="1"/>
              <a:t>Our</a:t>
            </a:r>
            <a:r>
              <a:rPr lang="de-DE" sz="1200" b="1" dirty="0"/>
              <a:t> repräsentativ in </a:t>
            </a:r>
            <a:r>
              <a:rPr lang="de-DE" sz="1200" b="1" dirty="0" smtClean="0"/>
              <a:t>Spain: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9697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311131" cy="231775"/>
          </a:xfrm>
        </p:spPr>
        <p:txBody>
          <a:bodyPr/>
          <a:lstStyle/>
          <a:p>
            <a:pPr>
              <a:defRPr/>
            </a:pPr>
            <a:r>
              <a:rPr lang="de-DE" altLang="de-DE" b="1" smtClean="0"/>
              <a:t>Herbold Meckesheim </a:t>
            </a:r>
            <a:r>
              <a:rPr lang="de-DE" altLang="de-DE" smtClean="0"/>
              <a:t>/  BMWi-Informationsreise Spanien - Abfallwirtschaft und Recycling</a:t>
            </a:r>
            <a:endParaRPr lang="de-DE" alt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14586"/>
            <a:ext cx="6408712" cy="766142"/>
          </a:xfrm>
        </p:spPr>
        <p:txBody>
          <a:bodyPr/>
          <a:lstStyle/>
          <a:p>
            <a:r>
              <a:rPr lang="de-DE" dirty="0" smtClean="0"/>
              <a:t>HERBOLD </a:t>
            </a:r>
            <a:r>
              <a:rPr lang="de-DE" dirty="0" err="1" smtClean="0"/>
              <a:t>Meckesheim</a:t>
            </a:r>
            <a:r>
              <a:rPr lang="de-DE" dirty="0" smtClean="0"/>
              <a:t> GmbH</a:t>
            </a:r>
            <a:br>
              <a:rPr lang="de-DE" dirty="0" smtClean="0"/>
            </a:br>
            <a:r>
              <a:rPr lang="en-US" b="0" dirty="0" smtClean="0"/>
              <a:t>Your partner for plastics recycling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2</a:t>
            </a:fld>
            <a:endParaRPr lang="de-DE" dirty="0"/>
          </a:p>
        </p:txBody>
      </p:sp>
      <p:pic>
        <p:nvPicPr>
          <p:cNvPr id="7" name="Picture 6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r="13151" b="14085"/>
          <a:stretch/>
        </p:blipFill>
        <p:spPr bwMode="auto">
          <a:xfrm>
            <a:off x="268814" y="1122477"/>
            <a:ext cx="5631371" cy="43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8"/>
          <p:cNvSpPr txBox="1"/>
          <p:nvPr/>
        </p:nvSpPr>
        <p:spPr>
          <a:xfrm>
            <a:off x="268815" y="5569495"/>
            <a:ext cx="538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/>
              <a:t>HERBOLD </a:t>
            </a:r>
            <a:r>
              <a:rPr lang="de-DE" sz="1400" dirty="0" err="1"/>
              <a:t>offers</a:t>
            </a:r>
            <a:r>
              <a:rPr lang="de-DE" sz="1400" dirty="0"/>
              <a:t> </a:t>
            </a:r>
            <a:r>
              <a:rPr lang="de-DE" sz="1400" dirty="0" err="1"/>
              <a:t>industrial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on </a:t>
            </a:r>
            <a:r>
              <a:rPr lang="de-DE" sz="1400" b="1" dirty="0"/>
              <a:t>10.000 </a:t>
            </a:r>
            <a:r>
              <a:rPr lang="de-DE" sz="1400" b="1" dirty="0" err="1"/>
              <a:t>square</a:t>
            </a:r>
            <a:r>
              <a:rPr lang="de-DE" sz="1400" b="1" dirty="0"/>
              <a:t> </a:t>
            </a:r>
            <a:r>
              <a:rPr lang="de-DE" sz="1400" b="1" dirty="0" err="1"/>
              <a:t>metres</a:t>
            </a:r>
            <a:r>
              <a:rPr lang="de-DE" sz="1400" b="1" dirty="0"/>
              <a:t>. 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6136901" y="1115782"/>
            <a:ext cx="2467547" cy="47614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14" name="Textfeld 18"/>
          <p:cNvSpPr txBox="1"/>
          <p:nvPr/>
        </p:nvSpPr>
        <p:spPr>
          <a:xfrm>
            <a:off x="6228184" y="1151927"/>
            <a:ext cx="230425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Since 1978 HERBOLD </a:t>
            </a:r>
            <a:r>
              <a:rPr lang="en-US" sz="1100" b="1" dirty="0" err="1"/>
              <a:t>Meckesheim</a:t>
            </a:r>
            <a:r>
              <a:rPr lang="en-US" sz="1100" b="1" dirty="0"/>
              <a:t> </a:t>
            </a:r>
            <a:r>
              <a:rPr lang="en-US" sz="1100" dirty="0"/>
              <a:t>has predominately focused on plastics recycling; supplying more than </a:t>
            </a:r>
            <a:r>
              <a:rPr lang="en-US" sz="1100" b="1" dirty="0" smtClean="0"/>
              <a:t>5.000 </a:t>
            </a:r>
            <a:r>
              <a:rPr lang="en-US" sz="1100" b="1" dirty="0"/>
              <a:t>granulators </a:t>
            </a:r>
            <a:r>
              <a:rPr lang="en-US" sz="1100" dirty="0"/>
              <a:t>with motor sizes larger than 45 kW and more than </a:t>
            </a:r>
            <a:r>
              <a:rPr lang="en-US" sz="1100" b="1" dirty="0"/>
              <a:t>300 washing lines</a:t>
            </a:r>
            <a:r>
              <a:rPr lang="en-US" sz="1100" dirty="0"/>
              <a:t> for post-commercial, post-industrial, contaminated, and mixed plastic waste.</a:t>
            </a:r>
          </a:p>
          <a:p>
            <a:endParaRPr lang="en-US" sz="1100" dirty="0"/>
          </a:p>
          <a:p>
            <a:r>
              <a:rPr lang="en-US" sz="1100" dirty="0" smtClean="0"/>
              <a:t>Our team of </a:t>
            </a:r>
            <a:r>
              <a:rPr lang="en-US" sz="1100" b="1" dirty="0" smtClean="0"/>
              <a:t>170</a:t>
            </a:r>
            <a:r>
              <a:rPr lang="en-US" sz="1100" dirty="0" smtClean="0"/>
              <a:t> </a:t>
            </a:r>
            <a:r>
              <a:rPr lang="en-US" sz="1100" b="1" dirty="0" smtClean="0"/>
              <a:t>employees</a:t>
            </a:r>
            <a:r>
              <a:rPr lang="en-US" sz="1100" dirty="0" smtClean="0"/>
              <a:t> and </a:t>
            </a:r>
            <a:r>
              <a:rPr lang="en-US" sz="1100" dirty="0"/>
              <a:t>personnel from our worldwide commercial agencies will accompany the machines we supply all the way from commissioning to the end of their service lives.</a:t>
            </a:r>
            <a:br>
              <a:rPr lang="en-US" sz="1100" dirty="0"/>
            </a:br>
            <a:endParaRPr lang="en-US" sz="1100" dirty="0" smtClean="0"/>
          </a:p>
          <a:p>
            <a:r>
              <a:rPr lang="en-US" sz="1100" dirty="0" smtClean="0"/>
              <a:t>Our </a:t>
            </a:r>
            <a:r>
              <a:rPr lang="en-US" sz="1100" dirty="0"/>
              <a:t>annual turnover amounts to </a:t>
            </a:r>
            <a:r>
              <a:rPr lang="en-US" sz="1100" dirty="0" smtClean="0"/>
              <a:t>~</a:t>
            </a:r>
            <a:r>
              <a:rPr lang="en-US" sz="1100" b="1" dirty="0" smtClean="0"/>
              <a:t>30</a:t>
            </a:r>
            <a:r>
              <a:rPr lang="en-US" sz="1100" b="1" dirty="0"/>
              <a:t>€ million</a:t>
            </a:r>
            <a:r>
              <a:rPr lang="en-US" sz="1100" dirty="0"/>
              <a:t>. Our </a:t>
            </a:r>
            <a:r>
              <a:rPr lang="en-US" sz="1100" b="1" dirty="0" err="1"/>
              <a:t>Meckesheim</a:t>
            </a:r>
            <a:r>
              <a:rPr lang="en-US" sz="1100" b="1" dirty="0"/>
              <a:t> production </a:t>
            </a:r>
            <a:r>
              <a:rPr lang="en-US" sz="1100" dirty="0"/>
              <a:t>plant covers an area of </a:t>
            </a:r>
            <a:r>
              <a:rPr lang="en-US" sz="1100" b="1" dirty="0" smtClean="0"/>
              <a:t>10.000 m²</a:t>
            </a:r>
            <a:r>
              <a:rPr lang="en-US" sz="1100" dirty="0" smtClean="0"/>
              <a:t>. </a:t>
            </a:r>
          </a:p>
          <a:p>
            <a:r>
              <a:rPr lang="en-US" sz="1100" dirty="0" smtClean="0"/>
              <a:t>We </a:t>
            </a:r>
            <a:r>
              <a:rPr lang="en-US" sz="1100" dirty="0"/>
              <a:t>operate a </a:t>
            </a:r>
            <a:r>
              <a:rPr lang="en-US" sz="1100" b="1" dirty="0"/>
              <a:t>modern test facility</a:t>
            </a:r>
            <a:r>
              <a:rPr lang="en-US" sz="1100" dirty="0"/>
              <a:t> for testing our machines with customer-specific materials.</a:t>
            </a:r>
          </a:p>
        </p:txBody>
      </p:sp>
    </p:spTree>
    <p:extLst>
      <p:ext uri="{BB962C8B-B14F-4D97-AF65-F5344CB8AC3E}">
        <p14:creationId xmlns:p14="http://schemas.microsoft.com/office/powerpoint/2010/main" val="31836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1189451" y="5441214"/>
            <a:ext cx="2467547" cy="6370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 bwMode="auto">
          <a:xfrm>
            <a:off x="4346164" y="5441214"/>
            <a:ext cx="2467547" cy="6370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 bwMode="auto">
          <a:xfrm>
            <a:off x="2859002" y="2902508"/>
            <a:ext cx="2078590" cy="454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 bwMode="auto">
          <a:xfrm>
            <a:off x="5498960" y="2925703"/>
            <a:ext cx="2078590" cy="454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 bwMode="auto">
          <a:xfrm>
            <a:off x="256064" y="2907451"/>
            <a:ext cx="2078590" cy="454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086273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/>
              <a:t>Herbold </a:t>
            </a:r>
            <a:r>
              <a:rPr lang="de-DE" altLang="de-DE" b="1" dirty="0" err="1" smtClean="0"/>
              <a:t>Meckesheim</a:t>
            </a:r>
            <a:r>
              <a:rPr lang="de-DE" altLang="de-DE" b="1" dirty="0" smtClean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HERBOLD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/>
              <a:t>range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3</a:t>
            </a:fld>
            <a:endParaRPr lang="de-DE" dirty="0"/>
          </a:p>
        </p:txBody>
      </p:sp>
      <p:pic>
        <p:nvPicPr>
          <p:cNvPr id="8" name="Picture 2" descr="I:\Mail\BL\Bilder\Mailing\Aktuell\K 2016 - NR 1\Agglomerie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30411"/>
            <a:ext cx="24479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il\BL\Bilder\Mailing\Aktuell\K 2016 - NR 1\Feinmah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02" y="1557907"/>
            <a:ext cx="2054513" cy="13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:\Mail\BL\Bilder\Mailing\Aktuell\K 2016 - NR 1\Vorzerkleine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5" y="1553509"/>
            <a:ext cx="2078589" cy="1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:\Mail\BL\Bilder\Mailing\Aktuell\K 2016 - NR 1\Waschen, Trennen, Trockn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74" y="3812439"/>
            <a:ext cx="24479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:\Mail\BL\Bilder\Mailing\Aktuell\K 2016 - NR 1\Zerkleiner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87" y="1551972"/>
            <a:ext cx="2070564" cy="13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4"/>
          <p:cNvSpPr txBox="1"/>
          <p:nvPr/>
        </p:nvSpPr>
        <p:spPr>
          <a:xfrm>
            <a:off x="286944" y="2982232"/>
            <a:ext cx="2058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err="1" smtClean="0">
                <a:solidFill>
                  <a:schemeClr val="bg2">
                    <a:lumMod val="10000"/>
                  </a:schemeClr>
                </a:solidFill>
              </a:rPr>
              <a:t>Shredding</a:t>
            </a:r>
            <a:endParaRPr lang="de-DE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feld 16"/>
          <p:cNvSpPr txBox="1"/>
          <p:nvPr/>
        </p:nvSpPr>
        <p:spPr>
          <a:xfrm>
            <a:off x="5498960" y="2986395"/>
            <a:ext cx="205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err="1">
                <a:solidFill>
                  <a:schemeClr val="bg2">
                    <a:lumMod val="10000"/>
                  </a:schemeClr>
                </a:solidFill>
              </a:rPr>
              <a:t>Pulverizing</a:t>
            </a:r>
            <a:endParaRPr lang="de-DE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feld 18"/>
          <p:cNvSpPr txBox="1"/>
          <p:nvPr/>
        </p:nvSpPr>
        <p:spPr>
          <a:xfrm>
            <a:off x="1189452" y="54980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chemeClr val="bg2">
                    <a:lumMod val="10000"/>
                  </a:schemeClr>
                </a:solidFill>
              </a:rPr>
              <a:t>Washing, </a:t>
            </a:r>
            <a:r>
              <a:rPr lang="de-DE" sz="1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de-DE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sz="1400" dirty="0" err="1" smtClean="0">
                <a:solidFill>
                  <a:schemeClr val="bg2">
                    <a:lumMod val="10000"/>
                  </a:schemeClr>
                </a:solidFill>
              </a:rPr>
              <a:t>separating</a:t>
            </a:r>
            <a:r>
              <a:rPr lang="de-DE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2">
                    <a:lumMod val="10000"/>
                  </a:schemeClr>
                </a:solidFill>
              </a:rPr>
              <a:t>&amp; </a:t>
            </a:r>
            <a:r>
              <a:rPr lang="de-DE" sz="1400" dirty="0" err="1">
                <a:solidFill>
                  <a:schemeClr val="bg2">
                    <a:lumMod val="10000"/>
                  </a:schemeClr>
                </a:solidFill>
              </a:rPr>
              <a:t>drying</a:t>
            </a:r>
            <a:endParaRPr lang="de-DE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feld 19"/>
          <p:cNvSpPr txBox="1"/>
          <p:nvPr/>
        </p:nvSpPr>
        <p:spPr>
          <a:xfrm>
            <a:off x="4324493" y="559679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smtClean="0">
                <a:solidFill>
                  <a:schemeClr val="bg2">
                    <a:lumMod val="10000"/>
                  </a:schemeClr>
                </a:solidFill>
              </a:rPr>
              <a:t>Agglomeration </a:t>
            </a:r>
            <a:endParaRPr lang="de-DE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feld 20"/>
          <p:cNvSpPr txBox="1"/>
          <p:nvPr/>
        </p:nvSpPr>
        <p:spPr>
          <a:xfrm>
            <a:off x="237482" y="740850"/>
            <a:ext cx="80069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/>
              <a:t>HERBOLD </a:t>
            </a:r>
            <a:r>
              <a:rPr lang="de-DE" sz="1400" dirty="0" err="1"/>
              <a:t>offers</a:t>
            </a:r>
            <a:r>
              <a:rPr lang="de-DE" sz="1400" dirty="0"/>
              <a:t> an extensive </a:t>
            </a:r>
            <a:r>
              <a:rPr lang="de-DE" sz="1400" dirty="0" err="1"/>
              <a:t>self-designed</a:t>
            </a:r>
            <a:r>
              <a:rPr lang="de-DE" sz="1400" dirty="0"/>
              <a:t> </a:t>
            </a:r>
            <a:r>
              <a:rPr lang="de-DE" sz="1400" dirty="0" err="1"/>
              <a:t>product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taking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consideration</a:t>
            </a:r>
            <a:r>
              <a:rPr lang="de-DE" sz="1400" dirty="0"/>
              <a:t> the 5 </a:t>
            </a:r>
            <a:r>
              <a:rPr lang="de-DE" sz="1400" dirty="0" err="1"/>
              <a:t>columns</a:t>
            </a:r>
            <a:r>
              <a:rPr lang="de-DE" sz="1400" dirty="0"/>
              <a:t> of </a:t>
            </a:r>
            <a:r>
              <a:rPr lang="de-DE" sz="1400" dirty="0" err="1"/>
              <a:t>plastics</a:t>
            </a:r>
            <a:r>
              <a:rPr lang="de-DE" sz="1400" dirty="0"/>
              <a:t> </a:t>
            </a:r>
            <a:r>
              <a:rPr lang="de-DE" sz="1400" dirty="0" err="1"/>
              <a:t>recycling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supply</a:t>
            </a:r>
            <a:r>
              <a:rPr lang="de-DE" sz="1400" dirty="0"/>
              <a:t> a </a:t>
            </a:r>
            <a:r>
              <a:rPr lang="de-DE" sz="1400" dirty="0" err="1" smtClean="0"/>
              <a:t>one-stop</a:t>
            </a:r>
            <a:r>
              <a:rPr lang="de-DE" sz="1400" dirty="0" smtClean="0"/>
              <a:t> </a:t>
            </a:r>
            <a:r>
              <a:rPr lang="de-DE" sz="1400" dirty="0"/>
              <a:t>washing </a:t>
            </a:r>
            <a:r>
              <a:rPr lang="de-DE" sz="1400" dirty="0" err="1"/>
              <a:t>line</a:t>
            </a:r>
            <a:r>
              <a:rPr lang="de-DE" sz="1400" dirty="0"/>
              <a:t>.</a:t>
            </a:r>
          </a:p>
          <a:p>
            <a:endParaRPr lang="de-DE" dirty="0"/>
          </a:p>
        </p:txBody>
      </p:sp>
      <p:sp>
        <p:nvSpPr>
          <p:cNvPr id="14" name="Textfeld 15"/>
          <p:cNvSpPr txBox="1"/>
          <p:nvPr/>
        </p:nvSpPr>
        <p:spPr>
          <a:xfrm>
            <a:off x="2844766" y="2982232"/>
            <a:ext cx="2070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smtClean="0">
                <a:solidFill>
                  <a:schemeClr val="bg2">
                    <a:lumMod val="10000"/>
                  </a:schemeClr>
                </a:solidFill>
              </a:rPr>
              <a:t>Granulation</a:t>
            </a:r>
            <a:endParaRPr lang="de-DE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11187" r="23170" b="11187"/>
          <a:stretch/>
        </p:blipFill>
        <p:spPr>
          <a:xfrm>
            <a:off x="325761" y="884371"/>
            <a:ext cx="5705360" cy="4504232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086273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/>
              <a:t>Herbold </a:t>
            </a:r>
            <a:r>
              <a:rPr lang="de-DE" altLang="de-DE" b="1" dirty="0" err="1" smtClean="0"/>
              <a:t>Meckesheim</a:t>
            </a:r>
            <a:r>
              <a:rPr lang="de-DE" altLang="de-DE" b="1" dirty="0" smtClean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14586"/>
            <a:ext cx="7776864" cy="406102"/>
          </a:xfrm>
        </p:spPr>
        <p:txBody>
          <a:bodyPr/>
          <a:lstStyle/>
          <a:p>
            <a:r>
              <a:rPr lang="de-DE" dirty="0" smtClean="0"/>
              <a:t>HERBOLD </a:t>
            </a:r>
            <a:r>
              <a:rPr lang="de-DE" dirty="0" err="1" smtClean="0"/>
              <a:t>Plastic</a:t>
            </a:r>
            <a:r>
              <a:rPr lang="de-DE" dirty="0" smtClean="0"/>
              <a:t> </a:t>
            </a:r>
            <a:r>
              <a:rPr lang="de-DE" dirty="0" err="1" smtClean="0"/>
              <a:t>recycling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loop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/>
              <a:t>– </a:t>
            </a:r>
            <a:r>
              <a:rPr lang="de-DE" dirty="0" err="1" smtClean="0"/>
              <a:t>post</a:t>
            </a:r>
            <a:r>
              <a:rPr lang="de-DE" dirty="0" smtClean="0"/>
              <a:t> </a:t>
            </a:r>
            <a:r>
              <a:rPr lang="de-DE" dirty="0" err="1" smtClean="0"/>
              <a:t>consumer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4</a:t>
            </a:fld>
            <a:endParaRPr lang="de-DE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6136901" y="1115782"/>
            <a:ext cx="2467547" cy="40414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6" name="Textfeld 18"/>
          <p:cNvSpPr txBox="1"/>
          <p:nvPr/>
        </p:nvSpPr>
        <p:spPr>
          <a:xfrm>
            <a:off x="6244912" y="1151630"/>
            <a:ext cx="225152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 smtClean="0"/>
              <a:t>EU  </a:t>
            </a:r>
            <a:r>
              <a:rPr lang="de-DE" sz="1400" b="1" dirty="0" err="1" smtClean="0"/>
              <a:t>Legislation</a:t>
            </a:r>
            <a:endParaRPr lang="de-DE" sz="1400" b="1" dirty="0" smtClean="0"/>
          </a:p>
          <a:p>
            <a:endParaRPr lang="de-DE" sz="1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Plastic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Recycling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target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:  63%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„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plastic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tax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“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by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more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collection</a:t>
            </a:r>
            <a:endParaRPr lang="de-DE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more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sorting</a:t>
            </a:r>
            <a:endParaRPr lang="de-DE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more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washing</a:t>
            </a:r>
            <a:endParaRPr lang="de-DE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171450">
              <a:buFont typeface="Symbol" panose="05050102010706020507" pitchFamily="18" charset="2"/>
              <a:buChar char="-"/>
            </a:pPr>
            <a:endParaRPr lang="de-DE" sz="1100" dirty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High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quality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recycling</a:t>
            </a:r>
            <a:endParaRPr lang="de-DE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171450">
              <a:buFont typeface="Symbol" panose="05050102010706020507" pitchFamily="18" charset="2"/>
              <a:buChar char="-"/>
            </a:pPr>
            <a:endParaRPr lang="de-DE" sz="1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Replacing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virgin</a:t>
            </a:r>
            <a:r>
              <a:rPr lang="de-DE" sz="1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2">
                    <a:lumMod val="10000"/>
                  </a:schemeClr>
                </a:solidFill>
              </a:rPr>
              <a:t>plastic</a:t>
            </a:r>
            <a:endParaRPr lang="de-DE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 flipV="1">
            <a:off x="6365696" y="2437772"/>
            <a:ext cx="288032" cy="2160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7" name="Rechteckiger Pfeil 26"/>
          <p:cNvSpPr/>
          <p:nvPr/>
        </p:nvSpPr>
        <p:spPr>
          <a:xfrm flipV="1">
            <a:off x="6372200" y="3076502"/>
            <a:ext cx="288032" cy="2160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" name="Rechteckiger Pfeil 27"/>
          <p:cNvSpPr/>
          <p:nvPr/>
        </p:nvSpPr>
        <p:spPr>
          <a:xfrm flipV="1">
            <a:off x="6372200" y="3472730"/>
            <a:ext cx="288032" cy="2160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239123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 line for plastic waste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094"/>
            <a:ext cx="9144000" cy="21748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9144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023099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/>
              <a:t>Herbold </a:t>
            </a:r>
            <a:r>
              <a:rPr lang="de-DE" altLang="de-DE" b="1" dirty="0" err="1" smtClean="0"/>
              <a:t>Meckesheim</a:t>
            </a:r>
            <a:r>
              <a:rPr lang="de-DE" altLang="de-DE" b="1" dirty="0" smtClean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itel 7"/>
          <p:cNvSpPr>
            <a:spLocks noGrp="1"/>
          </p:cNvSpPr>
          <p:nvPr/>
        </p:nvSpPr>
        <p:spPr>
          <a:xfrm>
            <a:off x="257403" y="181127"/>
            <a:ext cx="7200800" cy="406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- </a:t>
            </a:r>
            <a:r>
              <a:rPr lang="de-DE" dirty="0" err="1" smtClean="0"/>
              <a:t>Washing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6660683" y="953619"/>
            <a:ext cx="2185988" cy="1220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6660683" y="2290294"/>
            <a:ext cx="2185988" cy="1220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2320458" y="2290294"/>
            <a:ext cx="2185988" cy="1220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 bwMode="auto">
          <a:xfrm>
            <a:off x="2320458" y="3649194"/>
            <a:ext cx="2185988" cy="1220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2320458" y="947269"/>
            <a:ext cx="2185988" cy="1220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13" name="Textfeld 7"/>
          <p:cNvSpPr txBox="1">
            <a:spLocks noChangeArrowheads="1"/>
          </p:cNvSpPr>
          <p:nvPr/>
        </p:nvSpPr>
        <p:spPr bwMode="auto">
          <a:xfrm>
            <a:off x="2503021" y="1358432"/>
            <a:ext cx="17129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A6D68"/>
              </a:buClr>
            </a:pPr>
            <a:r>
              <a:rPr lang="en-US" altLang="de-DE" sz="1400" dirty="0">
                <a:solidFill>
                  <a:srgbClr val="000000"/>
                </a:solidFill>
              </a:rPr>
              <a:t>Post-consumer film</a:t>
            </a:r>
          </a:p>
        </p:txBody>
      </p:sp>
      <p:pic>
        <p:nvPicPr>
          <p:cNvPr id="14" name="Picture 5" descr="IMG00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8" y="953619"/>
            <a:ext cx="1951038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6" descr="V:\Bildarchive\Aufgabematerialien - Infeed material\Landwirtschaftsfolie - Agriculture film\_DSC0315-LR R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"/>
          <a:stretch>
            <a:fillRect/>
          </a:stretch>
        </p:blipFill>
        <p:spPr bwMode="auto">
          <a:xfrm>
            <a:off x="377358" y="2280769"/>
            <a:ext cx="19510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0"/>
          <p:cNvSpPr txBox="1">
            <a:spLocks noChangeArrowheads="1"/>
          </p:cNvSpPr>
          <p:nvPr/>
        </p:nvSpPr>
        <p:spPr bwMode="auto">
          <a:xfrm>
            <a:off x="2503021" y="2734794"/>
            <a:ext cx="1778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A6D68"/>
              </a:buClr>
            </a:pPr>
            <a:r>
              <a:rPr lang="en-US" altLang="de-DE" sz="1400" dirty="0">
                <a:solidFill>
                  <a:srgbClr val="000000"/>
                </a:solidFill>
              </a:rPr>
              <a:t>Agricultural film</a:t>
            </a:r>
          </a:p>
        </p:txBody>
      </p:sp>
      <p:pic>
        <p:nvPicPr>
          <p:cNvPr id="17" name="Picture 37" descr="V:\Bildarchive\Aufgabematerialien - Infeed material\HDPE-Material\HDPE-Material verschmutz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" b="10796"/>
          <a:stretch>
            <a:fillRect/>
          </a:stretch>
        </p:blipFill>
        <p:spPr bwMode="auto">
          <a:xfrm>
            <a:off x="377358" y="3649194"/>
            <a:ext cx="1943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2461746" y="3980982"/>
            <a:ext cx="174783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A6D68"/>
              </a:buClr>
            </a:pPr>
            <a:r>
              <a:rPr lang="en-US" altLang="de-DE" sz="1400" dirty="0">
                <a:solidFill>
                  <a:srgbClr val="000000"/>
                </a:solidFill>
              </a:rPr>
              <a:t>Post-consumer HPDE/PP waste</a:t>
            </a:r>
          </a:p>
        </p:txBody>
      </p:sp>
      <p:sp>
        <p:nvSpPr>
          <p:cNvPr id="19" name="Textfeld 7"/>
          <p:cNvSpPr txBox="1">
            <a:spLocks noChangeArrowheads="1"/>
          </p:cNvSpPr>
          <p:nvPr/>
        </p:nvSpPr>
        <p:spPr bwMode="auto">
          <a:xfrm>
            <a:off x="6886108" y="1425107"/>
            <a:ext cx="1771650" cy="30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A6D68"/>
              </a:buClr>
            </a:pPr>
            <a:r>
              <a:rPr lang="en-US" altLang="de-DE" sz="1400" dirty="0">
                <a:solidFill>
                  <a:srgbClr val="000000"/>
                </a:solidFill>
              </a:rPr>
              <a:t>PET-Bottles</a:t>
            </a:r>
          </a:p>
        </p:txBody>
      </p:sp>
      <p:pic>
        <p:nvPicPr>
          <p:cNvPr id="20" name="Picture 2" descr="V:\Bildarchive\Aufgabematerialien - Infeed material\PET BI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88" b="19037"/>
          <a:stretch>
            <a:fillRect/>
          </a:stretch>
        </p:blipFill>
        <p:spPr bwMode="auto">
          <a:xfrm>
            <a:off x="4719171" y="947269"/>
            <a:ext cx="20129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 descr="V:\Bildarchive\Aufgabematerialien - Infeed material\Batteriekästen, vorgebrochen - Battery cases pre broken\IMG_57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6"/>
          <a:stretch>
            <a:fillRect/>
          </a:stretch>
        </p:blipFill>
        <p:spPr bwMode="auto">
          <a:xfrm>
            <a:off x="4719171" y="2280769"/>
            <a:ext cx="19462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14"/>
          <p:cNvSpPr txBox="1">
            <a:spLocks noChangeArrowheads="1"/>
          </p:cNvSpPr>
          <p:nvPr/>
        </p:nvSpPr>
        <p:spPr bwMode="auto">
          <a:xfrm>
            <a:off x="6860708" y="2752257"/>
            <a:ext cx="2233613" cy="3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A6D68"/>
              </a:buClr>
            </a:pPr>
            <a:r>
              <a:rPr lang="en-US" altLang="de-DE" sz="1400" dirty="0">
                <a:solidFill>
                  <a:srgbClr val="000000"/>
                </a:solidFill>
              </a:rPr>
              <a:t>Car battery cases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6674499" y="3649194"/>
            <a:ext cx="2185988" cy="1220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4" name="Textfeld 14"/>
          <p:cNvSpPr txBox="1">
            <a:spLocks noChangeArrowheads="1"/>
          </p:cNvSpPr>
          <p:nvPr/>
        </p:nvSpPr>
        <p:spPr bwMode="auto">
          <a:xfrm>
            <a:off x="6874524" y="4111157"/>
            <a:ext cx="2233613" cy="3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A6D68"/>
              </a:buClr>
            </a:pPr>
            <a:r>
              <a:rPr lang="en-US" altLang="de-DE" sz="1400" dirty="0" err="1">
                <a:solidFill>
                  <a:srgbClr val="000000"/>
                </a:solidFill>
              </a:rPr>
              <a:t>Pulper</a:t>
            </a:r>
            <a:r>
              <a:rPr lang="en-US" altLang="de-DE" sz="1400" dirty="0">
                <a:solidFill>
                  <a:srgbClr val="000000"/>
                </a:solidFill>
              </a:rPr>
              <a:t> / </a:t>
            </a:r>
            <a:r>
              <a:rPr lang="en-US" altLang="de-DE" sz="1400" dirty="0" err="1">
                <a:solidFill>
                  <a:srgbClr val="000000"/>
                </a:solidFill>
              </a:rPr>
              <a:t>Tetrapak</a:t>
            </a:r>
            <a:r>
              <a:rPr lang="en-US" altLang="de-DE" sz="1400" dirty="0">
                <a:solidFill>
                  <a:srgbClr val="000000"/>
                </a:solidFill>
              </a:rPr>
              <a:t> waste</a:t>
            </a:r>
          </a:p>
        </p:txBody>
      </p:sp>
      <p:pic>
        <p:nvPicPr>
          <p:cNvPr id="25" name="Picture 2" descr="V:\Bildarchive\Aufgabematerialien - Infeed material\Vorher Nachher Materialien\BIG BAG 1 Ballen Ausgangsmaterial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6" y="5022382"/>
            <a:ext cx="1947600" cy="12312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/>
          <p:cNvSpPr/>
          <p:nvPr/>
        </p:nvSpPr>
        <p:spPr bwMode="auto">
          <a:xfrm>
            <a:off x="2320458" y="5032794"/>
            <a:ext cx="2185988" cy="1220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lIns="36000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3600">
              <a:defRPr/>
            </a:pPr>
            <a:endParaRPr lang="de-DE"/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2461746" y="5364582"/>
            <a:ext cx="1747837" cy="53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A6D68"/>
              </a:buClr>
            </a:pPr>
            <a:r>
              <a:rPr lang="en-US" altLang="de-DE" sz="1400" dirty="0">
                <a:solidFill>
                  <a:srgbClr val="000000"/>
                </a:solidFill>
              </a:rPr>
              <a:t>Post-consumer </a:t>
            </a:r>
            <a:r>
              <a:rPr lang="en-US" altLang="de-DE" sz="1400" dirty="0" err="1">
                <a:solidFill>
                  <a:srgbClr val="000000"/>
                </a:solidFill>
              </a:rPr>
              <a:t>BigBags</a:t>
            </a:r>
            <a:endParaRPr lang="en-US" altLang="de-DE" sz="1400" dirty="0">
              <a:solidFill>
                <a:srgbClr val="000000"/>
              </a:solidFill>
            </a:endParaRPr>
          </a:p>
        </p:txBody>
      </p:sp>
      <p:pic>
        <p:nvPicPr>
          <p:cNvPr id="28" name="Picture 2" descr="I:\Mail\TM\Videos\Kolicevo\Ballen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43" y="3655929"/>
            <a:ext cx="1947600" cy="12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0"/>
          <p:cNvSpPr txBox="1"/>
          <p:nvPr/>
        </p:nvSpPr>
        <p:spPr>
          <a:xfrm>
            <a:off x="257403" y="592807"/>
            <a:ext cx="79870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 smtClean="0"/>
              <a:t>Applications</a:t>
            </a:r>
            <a:endParaRPr 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7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4591051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HDPE-Bottles (Hard Plastics) Washing Line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" y="908720"/>
            <a:ext cx="875817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095107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/>
              <a:t>Herbold </a:t>
            </a:r>
            <a:r>
              <a:rPr lang="de-DE" altLang="de-DE" b="1" dirty="0" err="1"/>
              <a:t>Meckesheim</a:t>
            </a:r>
            <a:r>
              <a:rPr lang="de-DE" altLang="de-DE" b="1" dirty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PO-Film Washing Line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" y="908720"/>
            <a:ext cx="8758170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-19051" y="6626225"/>
            <a:ext cx="5023099" cy="231775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/>
              <a:t>Herbold </a:t>
            </a:r>
            <a:r>
              <a:rPr lang="de-DE" altLang="de-DE" b="1" dirty="0" err="1" smtClean="0"/>
              <a:t>Meckesheim</a:t>
            </a:r>
            <a:r>
              <a:rPr lang="de-DE" altLang="de-DE" b="1" dirty="0" smtClean="0"/>
              <a:t> </a:t>
            </a:r>
            <a:r>
              <a:rPr lang="de-DE" altLang="de-DE" dirty="0"/>
              <a:t>/  </a:t>
            </a:r>
            <a:r>
              <a:rPr lang="de-DE" altLang="de-DE" dirty="0" err="1"/>
              <a:t>BMWi</a:t>
            </a:r>
            <a:r>
              <a:rPr lang="de-DE" altLang="de-DE" dirty="0"/>
              <a:t>-Informationsreise Spanien - Abfallwirtschaft und Recycling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8C80-6105-4B05-A54D-0F5454095DD7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itel 7"/>
          <p:cNvSpPr>
            <a:spLocks noGrp="1"/>
          </p:cNvSpPr>
          <p:nvPr/>
        </p:nvSpPr>
        <p:spPr>
          <a:xfrm>
            <a:off x="257403" y="181126"/>
            <a:ext cx="7200800" cy="879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Hot-</a:t>
            </a:r>
            <a:r>
              <a:rPr lang="de-DE" dirty="0" err="1" smtClean="0"/>
              <a:t>wash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: </a:t>
            </a:r>
            <a:r>
              <a:rPr lang="de-DE" dirty="0" err="1" smtClean="0"/>
              <a:t>Overview</a:t>
            </a:r>
            <a:endParaRPr lang="de-DE" dirty="0" smtClean="0"/>
          </a:p>
          <a:p>
            <a:r>
              <a:rPr lang="de-DE" sz="2000" b="0" dirty="0" smtClean="0"/>
              <a:t>60 - 85°C  - </a:t>
            </a:r>
            <a:r>
              <a:rPr lang="de-DE" sz="2000" b="0" dirty="0" err="1" smtClean="0"/>
              <a:t>glue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fat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organic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paper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separation</a:t>
            </a:r>
            <a:endParaRPr lang="de-DE" sz="2000" b="0" dirty="0" smtClean="0"/>
          </a:p>
        </p:txBody>
      </p:sp>
      <p:pic>
        <p:nvPicPr>
          <p:cNvPr id="29" name="Picture 2" descr="F:\Präsentationen\Präsentationen_Laptop\Film Washing Lines\Heißwäsche-Folie_mit_Heißwasseraufbereitung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r="10824"/>
          <a:stretch/>
        </p:blipFill>
        <p:spPr bwMode="auto">
          <a:xfrm>
            <a:off x="1929792" y="1520791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Gerade Verbindung mit Pfeil 29"/>
          <p:cNvCxnSpPr/>
          <p:nvPr/>
        </p:nvCxnSpPr>
        <p:spPr>
          <a:xfrm>
            <a:off x="1348415" y="1443268"/>
            <a:ext cx="2280643" cy="8019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35" idx="0"/>
          </p:cNvCxnSpPr>
          <p:nvPr/>
        </p:nvCxnSpPr>
        <p:spPr>
          <a:xfrm flipV="1">
            <a:off x="1929792" y="3366481"/>
            <a:ext cx="2045361" cy="20926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5846213" y="2228120"/>
            <a:ext cx="216024" cy="8019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084168" y="2245258"/>
            <a:ext cx="684076" cy="6270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6"/>
          <p:cNvSpPr txBox="1"/>
          <p:nvPr/>
        </p:nvSpPr>
        <p:spPr bwMode="auto">
          <a:xfrm>
            <a:off x="1126660" y="5459125"/>
            <a:ext cx="1606264" cy="4009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2000" tIns="7200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600" b="1" baseline="30000" dirty="0"/>
              <a:t>Hot Wash </a:t>
            </a:r>
          </a:p>
          <a:p>
            <a:pPr eaLnBrk="1" hangingPunct="1"/>
            <a:r>
              <a:rPr lang="de-DE" sz="1600" b="1" baseline="30000" dirty="0" err="1"/>
              <a:t>Agitating</a:t>
            </a:r>
            <a:r>
              <a:rPr lang="de-DE" sz="1600" b="1" baseline="30000" dirty="0"/>
              <a:t> tank (4 Tanks)</a:t>
            </a:r>
          </a:p>
        </p:txBody>
      </p:sp>
      <p:sp>
        <p:nvSpPr>
          <p:cNvPr id="37" name="Textfeld 57"/>
          <p:cNvSpPr txBox="1"/>
          <p:nvPr/>
        </p:nvSpPr>
        <p:spPr bwMode="auto">
          <a:xfrm>
            <a:off x="5672511" y="1831673"/>
            <a:ext cx="1200274" cy="3189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2000" tIns="7200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600" b="1" baseline="30000" dirty="0"/>
              <a:t>Friction</a:t>
            </a:r>
            <a:r>
              <a:rPr lang="de-DE" sz="1600" b="1" dirty="0"/>
              <a:t> </a:t>
            </a:r>
            <a:r>
              <a:rPr lang="de-DE" sz="1600" b="1" baseline="30000" dirty="0"/>
              <a:t>washer</a:t>
            </a:r>
          </a:p>
        </p:txBody>
      </p:sp>
      <p:sp>
        <p:nvSpPr>
          <p:cNvPr id="38" name="Textfeld 30"/>
          <p:cNvSpPr txBox="1"/>
          <p:nvPr/>
        </p:nvSpPr>
        <p:spPr bwMode="auto">
          <a:xfrm>
            <a:off x="586421" y="1262668"/>
            <a:ext cx="761994" cy="4009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2000" tIns="7200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600" b="1" baseline="30000" dirty="0"/>
              <a:t>Hot Wash </a:t>
            </a:r>
          </a:p>
          <a:p>
            <a:pPr eaLnBrk="1" hangingPunct="1"/>
            <a:r>
              <a:rPr lang="de-DE" sz="1600" b="1" baseline="30000" dirty="0"/>
              <a:t>buffer unit</a:t>
            </a:r>
          </a:p>
        </p:txBody>
      </p:sp>
    </p:spTree>
    <p:extLst>
      <p:ext uri="{BB962C8B-B14F-4D97-AF65-F5344CB8AC3E}">
        <p14:creationId xmlns:p14="http://schemas.microsoft.com/office/powerpoint/2010/main" val="16698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rgbClr val="1A4B7E"/>
      </a:dk1>
      <a:lt1>
        <a:srgbClr val="FFFFFF"/>
      </a:lt1>
      <a:dk2>
        <a:srgbClr val="FECB16"/>
      </a:dk2>
      <a:lt2>
        <a:srgbClr val="DDDDDD"/>
      </a:lt2>
      <a:accent1>
        <a:srgbClr val="1A4B7E"/>
      </a:accent1>
      <a:accent2>
        <a:srgbClr val="FFFFFF"/>
      </a:accent2>
      <a:accent3>
        <a:srgbClr val="FFD601"/>
      </a:accent3>
      <a:accent4>
        <a:srgbClr val="F29404"/>
      </a:accent4>
      <a:accent5>
        <a:srgbClr val="D21B1B"/>
      </a:accent5>
      <a:accent6>
        <a:srgbClr val="55AC32"/>
      </a:accent6>
      <a:hlink>
        <a:srgbClr val="000000"/>
      </a:hlink>
      <a:folHlink>
        <a:srgbClr val="FFFFFF"/>
      </a:folHlink>
    </a:clrScheme>
    <a:fontScheme name="Herbold-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2"/>
        </a:solidFill>
        <a:ln>
          <a:noFill/>
        </a:ln>
        <a:extLst/>
      </a:spPr>
      <a:bodyPr wrap="square" lIns="72000" tIns="72000" rIns="0" bIns="0" anchor="ctr" anchorCtr="0">
        <a:spAutoFit/>
      </a:bodyPr>
      <a:lstStyle>
        <a:defPPr eaLnBrk="1" hangingPunct="1">
          <a:defRPr sz="1600" b="1" baseline="300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PresentationFormat>Bildschirmpräsentation (4:3)</PresentationFormat>
  <Paragraphs>87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Herbold Meckesheim</vt:lpstr>
      <vt:lpstr>HERBOLD Meckesheim GmbH Your partner for plastics recycling</vt:lpstr>
      <vt:lpstr>HERBOLD Product range</vt:lpstr>
      <vt:lpstr>HERBOLD Plastic recycling loop – post consumer</vt:lpstr>
      <vt:lpstr>Washing line for plastic waste</vt:lpstr>
      <vt:lpstr>PowerPoint-Präsentation</vt:lpstr>
      <vt:lpstr>HDPE-Bottles (Hard Plastics) Washing Line</vt:lpstr>
      <vt:lpstr>PO-Film Washing Line</vt:lpstr>
      <vt:lpstr>PowerPoint-Präsentation</vt:lpstr>
      <vt:lpstr>PowerPoint-Präsentation</vt:lpstr>
      <vt:lpstr>PET-Bottles Washing Line</vt:lpstr>
      <vt:lpstr>Thank you  for your attention!</vt:lpstr>
    </vt:vector>
  </TitlesOfParts>
  <Company>Herbold Meckesheim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Metzger Mayken</dc:creator>
  <cp:lastModifiedBy>Ritzka Martin</cp:lastModifiedBy>
  <cp:revision>87</cp:revision>
  <cp:lastPrinted>2020-09-21T11:10:49Z</cp:lastPrinted>
  <dcterms:created xsi:type="dcterms:W3CDTF">2018-02-06T08:15:07Z</dcterms:created>
  <dcterms:modified xsi:type="dcterms:W3CDTF">2020-09-21T11:21:14Z</dcterms:modified>
</cp:coreProperties>
</file>