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40" r:id="rId2"/>
    <p:sldMasterId id="2147483762" r:id="rId3"/>
    <p:sldMasterId id="2147483778" r:id="rId4"/>
  </p:sldMasterIdLst>
  <p:notesMasterIdLst>
    <p:notesMasterId r:id="rId25"/>
  </p:notesMasterIdLst>
  <p:sldIdLst>
    <p:sldId id="1290" r:id="rId5"/>
    <p:sldId id="945" r:id="rId6"/>
    <p:sldId id="1294" r:id="rId7"/>
    <p:sldId id="1295" r:id="rId8"/>
    <p:sldId id="1302" r:id="rId9"/>
    <p:sldId id="526" r:id="rId10"/>
    <p:sldId id="1291" r:id="rId11"/>
    <p:sldId id="325" r:id="rId12"/>
    <p:sldId id="1217" r:id="rId13"/>
    <p:sldId id="1296" r:id="rId14"/>
    <p:sldId id="1298" r:id="rId15"/>
    <p:sldId id="930" r:id="rId16"/>
    <p:sldId id="1304" r:id="rId17"/>
    <p:sldId id="1299" r:id="rId18"/>
    <p:sldId id="538" r:id="rId19"/>
    <p:sldId id="1205" r:id="rId20"/>
    <p:sldId id="1303" r:id="rId21"/>
    <p:sldId id="1300" r:id="rId22"/>
    <p:sldId id="256" r:id="rId23"/>
    <p:sldId id="52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gakasperle@gmail.com" initials="o" lastIdx="0" clrIdx="0">
    <p:extLst>
      <p:ext uri="{19B8F6BF-5375-455C-9EA6-DF929625EA0E}">
        <p15:presenceInfo xmlns:p15="http://schemas.microsoft.com/office/powerpoint/2012/main" userId="2157aeff395d3b69" providerId="Windows Live"/>
      </p:ext>
    </p:extLst>
  </p:cmAuthor>
  <p:cmAuthor id="2" name="Cora Buchenberger" initials="CB" lastIdx="9" clrIdx="1">
    <p:extLst>
      <p:ext uri="{19B8F6BF-5375-455C-9EA6-DF929625EA0E}">
        <p15:presenceInfo xmlns:p15="http://schemas.microsoft.com/office/powerpoint/2012/main" userId="d07705949a102545" providerId="Windows Live"/>
      </p:ext>
    </p:extLst>
  </p:cmAuthor>
  <p:cmAuthor id="3" name="Andrea Pfeiffer" initials="AP" lastIdx="1" clrIdx="2">
    <p:extLst>
      <p:ext uri="{19B8F6BF-5375-455C-9EA6-DF929625EA0E}">
        <p15:presenceInfo xmlns:p15="http://schemas.microsoft.com/office/powerpoint/2012/main" userId="f073aff52615f42f" providerId="Windows Live"/>
      </p:ext>
    </p:extLst>
  </p:cmAuthor>
  <p:cmAuthor id="4" name="Klaus Fricke" initials="KF" lastIdx="2" clrIdx="3">
    <p:extLst>
      <p:ext uri="{19B8F6BF-5375-455C-9EA6-DF929625EA0E}">
        <p15:presenceInfo xmlns:p15="http://schemas.microsoft.com/office/powerpoint/2012/main" userId="65e47c9245c5ba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4"/>
    <a:srgbClr val="E7EDF2"/>
    <a:srgbClr val="CBD8E5"/>
    <a:srgbClr val="00A800"/>
    <a:srgbClr val="EAEFF7"/>
    <a:srgbClr val="D2DEEF"/>
    <a:srgbClr val="4C4C4C"/>
    <a:srgbClr val="FA6E00"/>
    <a:srgbClr val="9FCFE3"/>
    <a:srgbClr val="A1D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74" autoAdjust="0"/>
  </p:normalViewPr>
  <p:slideViewPr>
    <p:cSldViewPr snapToGrid="0">
      <p:cViewPr varScale="1">
        <p:scale>
          <a:sx n="65" d="100"/>
          <a:sy n="65" d="100"/>
        </p:scale>
        <p:origin x="544" y="44"/>
      </p:cViewPr>
      <p:guideLst>
        <p:guide orient="horz" pos="209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2"/>
    </p:cViewPr>
  </p:sorterViewPr>
  <p:notesViewPr>
    <p:cSldViewPr snapToGrid="0" showGuides="1">
      <p:cViewPr varScale="1">
        <p:scale>
          <a:sx n="51" d="100"/>
          <a:sy n="51" d="100"/>
        </p:scale>
        <p:origin x="262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pPr>
            <a:r>
              <a:rPr lang="pt-BR" b="1" dirty="0"/>
              <a:t>GHG emissions from landfills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B4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3E5-45CB-9682-848408133A9C}"/>
              </c:ext>
            </c:extLst>
          </c:dPt>
          <c:dLbls>
            <c:dLbl>
              <c:idx val="0"/>
              <c:layout>
                <c:manualLayout>
                  <c:x val="0"/>
                  <c:y val="5.67117078194945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1,700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E5-45CB-9682-848408133A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E5-45CB-9682-848408133A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2,400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E5-45CB-9682-848408133A9C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ABB 12'!$O$7:$Q$7</c:f>
              <c:strCache>
                <c:ptCount val="3"/>
                <c:pt idx="0">
                  <c:v>Landfills without gas collection (Germany)</c:v>
                </c:pt>
                <c:pt idx="1">
                  <c:v>Landfills with gas collection (Germany)</c:v>
                </c:pt>
                <c:pt idx="2">
                  <c:v>Landfills without gas collection (developing countries)</c:v>
                </c:pt>
              </c:strCache>
            </c:strRef>
          </c:cat>
          <c:val>
            <c:numRef>
              <c:f>ABB 12'!$O$8:$Q$8</c:f>
              <c:numCache>
                <c:formatCode>General</c:formatCode>
                <c:ptCount val="3"/>
                <c:pt idx="0">
                  <c:v>1700</c:v>
                </c:pt>
                <c:pt idx="1">
                  <c:v>1000</c:v>
                </c:pt>
                <c:pt idx="2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5-45CB-9682-848408133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813376"/>
        <c:axId val="579814912"/>
      </c:barChart>
      <c:catAx>
        <c:axId val="5798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579814912"/>
        <c:crosses val="autoZero"/>
        <c:auto val="1"/>
        <c:lblAlgn val="ctr"/>
        <c:lblOffset val="100"/>
        <c:noMultiLvlLbl val="0"/>
      </c:catAx>
      <c:valAx>
        <c:axId val="57981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>
                    <a:solidFill>
                      <a:sysClr val="windowText" lastClr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pt-BR" sz="1400" b="1" dirty="0">
                    <a:latin typeface="Arial"/>
                    <a:cs typeface="Arial"/>
                  </a:rPr>
                  <a:t>CO</a:t>
                </a:r>
                <a:r>
                  <a:rPr lang="pt-BR" sz="1400" b="1" baseline="-25000" dirty="0">
                    <a:latin typeface="Arial"/>
                    <a:cs typeface="Arial"/>
                  </a:rPr>
                  <a:t>2-eq</a:t>
                </a:r>
                <a:r>
                  <a:rPr lang="pt-BR" sz="1400" b="1" dirty="0">
                    <a:latin typeface="Arial"/>
                    <a:cs typeface="Arial"/>
                  </a:rPr>
                  <a:t> per tonne of waste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579813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</c:spPr>
  <c:txPr>
    <a:bodyPr/>
    <a:lstStyle/>
    <a:p>
      <a:pPr>
        <a:defRPr>
          <a:solidFill>
            <a:sysClr val="windowText" lastClr="000000"/>
          </a:solidFill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GHG reduction by using alternative fuels in the cement manufacturing under consideration of landfill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397580310626225E-2"/>
          <c:y val="0.13734082197209288"/>
          <c:w val="0.55867489609414556"/>
          <c:h val="0.778553490428876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CH₄ Emissions on Landfill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Planilha1!$B$2:$C$2</c:f>
              <c:strCache>
                <c:ptCount val="2"/>
                <c:pt idx="0">
                  <c:v>Europe</c:v>
                </c:pt>
                <c:pt idx="1">
                  <c:v>Brasil</c:v>
                </c:pt>
              </c:strCache>
            </c:strRef>
          </c:cat>
          <c:val>
            <c:numRef>
              <c:f>Planilha1!$B$3:$C$3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5-4AAB-9596-6EA6E3570278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Credits through RDF use in cement production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Planilha1!$B$2:$C$2</c:f>
              <c:strCache>
                <c:ptCount val="2"/>
                <c:pt idx="0">
                  <c:v>Europe</c:v>
                </c:pt>
                <c:pt idx="1">
                  <c:v>Brasil</c:v>
                </c:pt>
              </c:strCache>
            </c:strRef>
          </c:cat>
          <c:val>
            <c:numRef>
              <c:f>Planilha1!$B$4:$C$4</c:f>
              <c:numCache>
                <c:formatCode>General</c:formatCode>
                <c:ptCount val="2"/>
                <c:pt idx="0">
                  <c:v>0.96</c:v>
                </c:pt>
                <c:pt idx="1">
                  <c:v>1.3140000000000001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5-4AAB-9596-6EA6E3570278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Credits through recycling (metals, PVC, paper, etc.)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Planilha1!$B$2:$C$2</c:f>
              <c:strCache>
                <c:ptCount val="2"/>
                <c:pt idx="0">
                  <c:v>Europe</c:v>
                </c:pt>
                <c:pt idx="1">
                  <c:v>Brasil</c:v>
                </c:pt>
              </c:strCache>
            </c:strRef>
          </c:cat>
          <c:val>
            <c:numRef>
              <c:f>Planilha1!$B$5:$C$5</c:f>
              <c:numCache>
                <c:formatCode>General</c:formatCode>
                <c:ptCount val="2"/>
                <c:pt idx="0">
                  <c:v>0.15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5-4AAB-9596-6EA6E35702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5905240"/>
        <c:axId val="435898352"/>
      </c:barChart>
      <c:catAx>
        <c:axId val="43590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5898352"/>
        <c:crosses val="autoZero"/>
        <c:auto val="1"/>
        <c:lblAlgn val="ctr"/>
        <c:lblOffset val="100"/>
        <c:noMultiLvlLbl val="0"/>
      </c:catAx>
      <c:valAx>
        <c:axId val="435898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400"/>
                  <a:t>t CO₂ eq./ t waste</a:t>
                </a:r>
              </a:p>
            </c:rich>
          </c:tx>
          <c:layout>
            <c:manualLayout>
              <c:xMode val="edge"/>
              <c:yMode val="edge"/>
              <c:x val="4.5374714755607145E-3"/>
              <c:y val="0.359194219127334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590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62955628057252"/>
          <c:y val="0.13758422882030721"/>
          <c:w val="0.30560811228443585"/>
          <c:h val="0.3066743630002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'ABB 17'!$U$2</c:f>
              <c:strCache>
                <c:ptCount val="1"/>
                <c:pt idx="0">
                  <c:v>t CO2-eq/t raw material</c:v>
                </c:pt>
              </c:strCache>
            </c:strRef>
          </c:tx>
          <c:spPr>
            <a:solidFill>
              <a:srgbClr val="0080B4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0,3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0EB-4362-A243-45890297D95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0,17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0EB-4362-A243-45890297D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'ABB 17'!$T$3:$T$10</c:f>
              <c:strCache>
                <c:ptCount val="8"/>
                <c:pt idx="0">
                  <c:v>Aluminum</c:v>
                </c:pt>
                <c:pt idx="1">
                  <c:v>PET amorphous</c:v>
                </c:pt>
                <c:pt idx="2">
                  <c:v>Steel, low alloy</c:v>
                </c:pt>
                <c:pt idx="3">
                  <c:v>PE</c:v>
                </c:pt>
                <c:pt idx="4">
                  <c:v>Paper fiber</c:v>
                </c:pt>
                <c:pt idx="5">
                  <c:v>Glass</c:v>
                </c:pt>
                <c:pt idx="6">
                  <c:v>Biowaste anaerobic</c:v>
                </c:pt>
                <c:pt idx="7">
                  <c:v>Biowaste aerobic</c:v>
                </c:pt>
              </c:strCache>
            </c:strRef>
          </c:cat>
          <c:val>
            <c:numRef>
              <c:f>'ABB 17'!$U$3:$U$10</c:f>
              <c:numCache>
                <c:formatCode>0.00</c:formatCode>
                <c:ptCount val="8"/>
                <c:pt idx="0">
                  <c:v>8</c:v>
                </c:pt>
                <c:pt idx="1">
                  <c:v>1.8</c:v>
                </c:pt>
                <c:pt idx="2">
                  <c:v>1.7</c:v>
                </c:pt>
                <c:pt idx="3">
                  <c:v>1.4</c:v>
                </c:pt>
                <c:pt idx="4">
                  <c:v>0.8</c:v>
                </c:pt>
                <c:pt idx="5">
                  <c:v>0.3</c:v>
                </c:pt>
                <c:pt idx="6">
                  <c:v>0.2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1-42F7-8168-95ABCFE74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954592"/>
        <c:axId val="1162942944"/>
      </c:barChart>
      <c:catAx>
        <c:axId val="11629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2942944"/>
        <c:crosses val="autoZero"/>
        <c:auto val="1"/>
        <c:lblAlgn val="ctr"/>
        <c:lblOffset val="100"/>
        <c:noMultiLvlLbl val="0"/>
      </c:catAx>
      <c:valAx>
        <c:axId val="116294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CO</a:t>
                </a:r>
                <a:r>
                  <a:rPr lang="de-DE" sz="1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-eq/t</a:t>
                </a:r>
              </a:p>
            </c:rich>
          </c:tx>
          <c:layout>
            <c:manualLayout>
              <c:xMode val="edge"/>
              <c:yMode val="edge"/>
              <c:x val="7.425742863714932E-3"/>
              <c:y val="0.38607076025718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29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0.58202</cdr:x>
      <cdr:y>0.42957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8F14442-335A-4A7F-8404-F164CDEB341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93111" y="2085635"/>
          <a:ext cx="3657599" cy="276954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6BAAA31-9DCE-4ABF-8E7C-430F6B8A806D}" type="datetimeFigureOut">
              <a:rPr lang="de-DE" smtClean="0"/>
              <a:pPr/>
              <a:t>23.09.2020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68052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C03BF0D-F62D-4893-9CFA-833557C8CF5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9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66825"/>
            <a:ext cx="4467225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0244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7ED5A-1B8C-49D0-8B69-5EF27E4C8A58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74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66825"/>
            <a:ext cx="4467225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0244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7ED5A-1B8C-49D0-8B69-5EF27E4C8A58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0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44872-C5C1-4188-B196-AE8792A2877A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42030"/>
            <a:ext cx="9144001" cy="1169891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45" y="3435927"/>
            <a:ext cx="7913254" cy="1376074"/>
          </a:xfrm>
        </p:spPr>
        <p:txBody>
          <a:bodyPr anchor="b"/>
          <a:lstStyle>
            <a:lvl1pPr marL="0" indent="0"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45" y="4913599"/>
            <a:ext cx="7913254" cy="48043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10" y="5910976"/>
            <a:ext cx="1899130" cy="720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7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250941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65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/>
          <p:nvPr userDrawn="1"/>
        </p:nvPicPr>
        <p:blipFill>
          <a:blip r:embed="rId2"/>
          <a:stretch/>
        </p:blipFill>
        <p:spPr bwMode="auto">
          <a:xfrm>
            <a:off x="-1" y="5542030"/>
            <a:ext cx="9144001" cy="11698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621145" y="3435927"/>
            <a:ext cx="7913254" cy="1376074"/>
          </a:xfrm>
        </p:spPr>
        <p:txBody>
          <a:bodyPr anchor="b"/>
          <a:lstStyle>
            <a:lvl1pPr marL="0" indent="0" algn="l">
              <a:defRPr sz="4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621145" y="4913599"/>
            <a:ext cx="7913254" cy="48043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61510" y="5910976"/>
            <a:ext cx="1899130" cy="720000"/>
          </a:xfrm>
          <a:prstGeom prst="rect">
            <a:avLst/>
          </a:prstGeom>
        </p:spPr>
      </p:pic>
      <p:sp>
        <p:nvSpPr>
          <p:cNvPr id="8" name="Rechteck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116001"/>
      </p:ext>
    </p:extLst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8650" y="136800"/>
            <a:ext cx="6185105" cy="81210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50648" y="1272818"/>
            <a:ext cx="8642704" cy="5019496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60AE1C-37AA-48FA-A0EB-E1855B488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3551" y="148074"/>
            <a:ext cx="167044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27258"/>
      </p:ext>
    </p:extLst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8650" y="136800"/>
            <a:ext cx="6076950" cy="812102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D96D41-06AA-4EA5-914E-8DE068C63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7473551" y="148074"/>
            <a:ext cx="167044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8528"/>
      </p:ext>
    </p:extLst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28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E17C-2C3D-4C16-9CF1-D96BEBDE1F05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5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3936-DF69-4E96-BF2B-4D90D7D08DAF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06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987C-77CE-4454-9856-39CD95ABB1D9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431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0E6D-851A-4E32-83FE-7696717E4B17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3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EFBE-8A0E-42CA-827D-56EEF3F6E66E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2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8F42-3E4F-4990-8FAC-9A33653D9FBF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673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E911-5FEC-4920-94C8-15700272B6C6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860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A644-CF39-437D-8879-37F2474E53DF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116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0C55-DFD1-482C-A915-644CF3850FA5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36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7B5B-D5FB-4F1A-9BF4-96C9DE7AD6C5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5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190D-B9C4-48B9-8EFA-63134616CCFE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844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14400" y="762000"/>
            <a:ext cx="8001000" cy="53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235826" y="6524627"/>
            <a:ext cx="1908175" cy="333375"/>
          </a:xfrm>
        </p:spPr>
        <p:txBody>
          <a:bodyPr/>
          <a:lstStyle>
            <a:lvl1pPr>
              <a:defRPr/>
            </a:lvl1pPr>
          </a:lstStyle>
          <a:p>
            <a:fld id="{ABE935D0-B101-4035-8ABA-080C47C4851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430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Logo CReEDa Kopi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2331" y="6174307"/>
            <a:ext cx="990110" cy="5713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12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42030"/>
            <a:ext cx="9144001" cy="1169891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45" y="3435927"/>
            <a:ext cx="7913254" cy="1376074"/>
          </a:xfrm>
        </p:spPr>
        <p:txBody>
          <a:bodyPr anchor="b"/>
          <a:lstStyle>
            <a:lvl1pPr marL="0" indent="0"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45" y="4913599"/>
            <a:ext cx="7913254" cy="48043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0" y="5910976"/>
            <a:ext cx="1899130" cy="720000"/>
          </a:xfrm>
          <a:prstGeom prst="rect">
            <a:avLst/>
          </a:prstGeom>
        </p:spPr>
      </p:pic>
      <p:sp>
        <p:nvSpPr>
          <p:cNvPr id="6" name="AutoShape 4" descr="Bildergebnis für öko institut logo"/>
          <p:cNvSpPr>
            <a:spLocks noChangeAspect="1" noChangeArrowheads="1"/>
          </p:cNvSpPr>
          <p:nvPr/>
        </p:nvSpPr>
        <p:spPr bwMode="auto">
          <a:xfrm>
            <a:off x="155575" y="-1104900"/>
            <a:ext cx="98202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620712" y="1363697"/>
            <a:ext cx="7913687" cy="203041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Platzhalter für Titelbild</a:t>
            </a:r>
          </a:p>
        </p:txBody>
      </p:sp>
    </p:spTree>
    <p:extLst>
      <p:ext uri="{BB962C8B-B14F-4D97-AF65-F5344CB8AC3E}">
        <p14:creationId xmlns:p14="http://schemas.microsoft.com/office/powerpoint/2010/main" val="133983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52969"/>
            <a:ext cx="3886200" cy="501852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2969"/>
            <a:ext cx="3886200" cy="501852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1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30755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2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52969"/>
            <a:ext cx="3886200" cy="501852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2969"/>
            <a:ext cx="3886200" cy="501852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8557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b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42030"/>
            <a:ext cx="9144001" cy="1169891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10" y="5910976"/>
            <a:ext cx="1899130" cy="720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6800"/>
            <a:ext cx="7896514" cy="81210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Danksagung</a:t>
            </a:r>
          </a:p>
        </p:txBody>
      </p:sp>
      <p:sp>
        <p:nvSpPr>
          <p:cNvPr id="15" name="Titel 9"/>
          <p:cNvSpPr txBox="1">
            <a:spLocks/>
          </p:cNvSpPr>
          <p:nvPr/>
        </p:nvSpPr>
        <p:spPr>
          <a:xfrm>
            <a:off x="870632" y="1991358"/>
            <a:ext cx="8000307" cy="2224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4319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2155825">
              <a:lnSpc>
                <a:spcPct val="110000"/>
              </a:lnSpc>
              <a:spcBef>
                <a:spcPts val="600"/>
              </a:spcBef>
            </a:pPr>
            <a:r>
              <a:rPr lang="de-DE" b="1" dirty="0"/>
              <a:t>			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Deutsche Bundesstiftung Umwelt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41" y="2001064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3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arb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542030"/>
            <a:ext cx="9144001" cy="1169891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10" y="5910976"/>
            <a:ext cx="1899130" cy="720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15372" y="2362020"/>
            <a:ext cx="7913254" cy="501073"/>
          </a:xfrm>
        </p:spPr>
        <p:txBody>
          <a:bodyPr anchor="b"/>
          <a:lstStyle>
            <a:lvl1pPr marL="0" indent="0" algn="ctr">
              <a:defRPr sz="3200" b="0" baseline="0">
                <a:solidFill>
                  <a:schemeClr val="tx1"/>
                </a:solidFill>
              </a:defRPr>
            </a:lvl1pPr>
          </a:lstStyle>
          <a:p>
            <a:br>
              <a:rPr lang="de-DE" dirty="0"/>
            </a:br>
            <a:r>
              <a:rPr lang="de-DE" dirty="0"/>
              <a:t>Max Mustermann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182253" y="1472948"/>
            <a:ext cx="677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Bearbeitung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5372" y="2863093"/>
            <a:ext cx="7913254" cy="48043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(Muster-Institut)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52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4FF5702-73FE-42A1-A538-D69249CAECF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41963"/>
            <a:ext cx="9144000" cy="1169987"/>
          </a:xfrm>
          <a:prstGeom prst="rect">
            <a:avLst/>
          </a:prstGeom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</p:pic>
      <p:pic>
        <p:nvPicPr>
          <p:cNvPr id="5" name="Grafik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910263"/>
            <a:ext cx="189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D517C0E-05BB-4917-B4BF-3A6A96D91E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45" y="3435927"/>
            <a:ext cx="7913254" cy="1376074"/>
          </a:xfrm>
        </p:spPr>
        <p:txBody>
          <a:bodyPr anchor="b"/>
          <a:lstStyle>
            <a:lvl1pPr marL="0" indent="0"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45" y="4913599"/>
            <a:ext cx="7913254" cy="48043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46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1047" y="136800"/>
            <a:ext cx="7206771" cy="8121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3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15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377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1047" y="136800"/>
            <a:ext cx="7206771" cy="8121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87200"/>
            <a:ext cx="7898400" cy="813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00874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43256"/>
            <a:ext cx="3868340" cy="416358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00874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43256"/>
            <a:ext cx="3887391" cy="416358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014" y="120909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209098"/>
            <a:ext cx="2949178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1047" y="136800"/>
            <a:ext cx="7206771" cy="8121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1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99250" y="129215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92156"/>
            <a:ext cx="3092414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1047" y="136800"/>
            <a:ext cx="7206771" cy="8121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75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Apf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179118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1047" y="136800"/>
            <a:ext cx="7206771" cy="8121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6929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37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 Apf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278839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24" y="66675"/>
            <a:ext cx="8843976" cy="7318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69644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800"/>
            <a:ext cx="6843866" cy="8121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96088C-73BE-44E7-B5AC-478999ECE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132849"/>
            <a:ext cx="1671483" cy="8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01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014" y="120909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209098"/>
            <a:ext cx="2949178" cy="48736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87200"/>
            <a:ext cx="7896514" cy="813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4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187200"/>
            <a:ext cx="7898400" cy="813600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99250" y="129215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92156"/>
            <a:ext cx="3092414" cy="48736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9858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Apf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74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21"/>
            <a:ext cx="9144000" cy="108000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138549"/>
            <a:ext cx="9144000" cy="822037"/>
          </a:xfrm>
          <a:prstGeom prst="rect">
            <a:avLst/>
          </a:prstGeom>
          <a:solidFill>
            <a:srgbClr val="0080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800"/>
            <a:ext cx="6253931" cy="812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2818"/>
            <a:ext cx="7886700" cy="501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393295"/>
            <a:ext cx="9144000" cy="327252"/>
          </a:xfrm>
          <a:prstGeom prst="rect">
            <a:avLst/>
          </a:prstGeom>
          <a:solidFill>
            <a:srgbClr val="0080B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0" y="6757492"/>
            <a:ext cx="9144000" cy="108000"/>
          </a:xfrm>
          <a:prstGeom prst="rect">
            <a:avLst/>
          </a:prstGeom>
          <a:solidFill>
            <a:srgbClr val="0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2" y="324804"/>
            <a:ext cx="1701356" cy="57092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18836" y="6461511"/>
            <a:ext cx="7896514" cy="19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noProof="0" dirty="0">
                <a:solidFill>
                  <a:prstClr val="white"/>
                </a:solidFill>
              </a:rPr>
              <a:t>teach4waste  I  Waste and Climate  I  Slide </a:t>
            </a:r>
            <a:fld id="{21CEBF56-C036-4AE0-9784-2BF3503DFFBF}" type="slidenum">
              <a:rPr lang="en-GB" noProof="0" smtClean="0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GB" noProof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6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marL="1431925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to" panose="020F0502020204030203" pitchFamily="34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Lato" panose="020F0502020204030203" pitchFamily="34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/>
          <p:nvPr userDrawn="1"/>
        </p:nvSpPr>
        <p:spPr bwMode="auto">
          <a:xfrm>
            <a:off x="0" y="621"/>
            <a:ext cx="9144000" cy="108000"/>
          </a:xfrm>
          <a:prstGeom prst="rect">
            <a:avLst/>
          </a:prstGeom>
          <a:solidFill>
            <a:srgbClr val="0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35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hteck 6"/>
          <p:cNvSpPr/>
          <p:nvPr userDrawn="1"/>
        </p:nvSpPr>
        <p:spPr bwMode="auto">
          <a:xfrm>
            <a:off x="0" y="138549"/>
            <a:ext cx="9144000" cy="822037"/>
          </a:xfrm>
          <a:prstGeom prst="rect">
            <a:avLst/>
          </a:prstGeom>
          <a:solidFill>
            <a:srgbClr val="008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35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36800"/>
            <a:ext cx="7896514" cy="812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Edit title master format by clicking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5288" y="1272818"/>
            <a:ext cx="8642706" cy="501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Editing Text Master Styles</a:t>
            </a:r>
            <a:endParaRPr/>
          </a:p>
          <a:p>
            <a:pPr lvl="1">
              <a:defRPr/>
            </a:pPr>
            <a:r>
              <a:rPr lang="de-DE"/>
              <a:t>Second level</a:t>
            </a:r>
          </a:p>
        </p:txBody>
      </p:sp>
      <p:sp>
        <p:nvSpPr>
          <p:cNvPr id="8" name="Rechteck 8"/>
          <p:cNvSpPr/>
          <p:nvPr userDrawn="1"/>
        </p:nvSpPr>
        <p:spPr bwMode="auto">
          <a:xfrm>
            <a:off x="0" y="6393295"/>
            <a:ext cx="9144000" cy="327252"/>
          </a:xfrm>
          <a:prstGeom prst="rect">
            <a:avLst/>
          </a:prstGeom>
          <a:solidFill>
            <a:srgbClr val="008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35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hteck 9"/>
          <p:cNvSpPr/>
          <p:nvPr userDrawn="1"/>
        </p:nvSpPr>
        <p:spPr bwMode="auto">
          <a:xfrm>
            <a:off x="0" y="6757492"/>
            <a:ext cx="9144000" cy="108000"/>
          </a:xfrm>
          <a:prstGeom prst="rect">
            <a:avLst/>
          </a:prstGeom>
          <a:solidFill>
            <a:srgbClr val="0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35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21672" y="324804"/>
            <a:ext cx="1701356" cy="570929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 dirty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AdjustHandles="1"/>
          </p:cNvSpPr>
          <p:nvPr userDrawn="1"/>
        </p:nvSpPr>
        <p:spPr bwMode="auto">
          <a:xfrm>
            <a:off x="618836" y="6461511"/>
            <a:ext cx="7896514" cy="19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9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teach4waste I Waste and climate I Slide </a:t>
            </a:r>
            <a:fld id="{21CEBF56-C036-4AE0-9784-2BF3503DFFBF}" type="slidenum">
              <a:rPr lang="en-GB">
                <a:solidFill>
                  <a:prstClr val="white"/>
                </a:solidFill>
              </a:rPr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77" r:id="rId4"/>
  </p:sldLayoutIdLst>
  <p:hf sldNum="0" hdr="0" ftr="0" dt="0"/>
  <p:txStyles>
    <p:titleStyle>
      <a:lvl1pPr marL="1431925" indent="0" algn="l" defTabSz="914400">
        <a:lnSpc>
          <a:spcPct val="90000"/>
        </a:lnSpc>
        <a:spcBef>
          <a:spcPts val="0"/>
        </a:spcBef>
        <a:buNone/>
        <a:defRPr sz="24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69875" indent="-269875" algn="l" defTabSz="914400">
        <a:lnSpc>
          <a:spcPct val="90000"/>
        </a:lnSpc>
        <a:spcBef>
          <a:spcPts val="1000"/>
        </a:spcBef>
        <a:buFont typeface="Arial"/>
        <a:buChar char="•"/>
        <a:defRPr sz="2000">
          <a:solidFill>
            <a:schemeClr val="tx1"/>
          </a:solidFill>
          <a:latin typeface="Lato"/>
          <a:ea typeface="+mn-ea"/>
          <a:cs typeface="Times New Roman"/>
        </a:defRPr>
      </a:lvl1pPr>
      <a:lvl2pPr marL="538163" indent="-268288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Lato"/>
          <a:ea typeface="+mn-ea"/>
          <a:cs typeface="Times New Roman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Lato"/>
          <a:ea typeface="+mn-ea"/>
          <a:cs typeface="Times New Roman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Lato"/>
          <a:ea typeface="+mn-ea"/>
          <a:cs typeface="Times New Roman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200">
          <a:solidFill>
            <a:schemeClr val="tx1"/>
          </a:solidFill>
          <a:latin typeface="Lato"/>
          <a:ea typeface="+mn-ea"/>
          <a:cs typeface="Times New Roman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647F-EBBC-42A1-A913-6A6903E52CE9}" type="datetime1">
              <a:rPr lang="de-DE" smtClean="0"/>
              <a:t>23.09.2020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BMWi Umweltschutztechnologien in Costa Rica und Guatemala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598B-CDE2-4B11-BE4B-8D7B034ECE7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7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21"/>
            <a:ext cx="9144000" cy="108000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 dirty="0">
              <a:latin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549"/>
            <a:ext cx="9144000" cy="822037"/>
          </a:xfrm>
          <a:prstGeom prst="rect">
            <a:avLst/>
          </a:prstGeom>
          <a:solidFill>
            <a:srgbClr val="0080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800"/>
            <a:ext cx="7896514" cy="812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2818"/>
            <a:ext cx="7886700" cy="501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393295"/>
            <a:ext cx="9144000" cy="327252"/>
          </a:xfrm>
          <a:prstGeom prst="rect">
            <a:avLst/>
          </a:prstGeom>
          <a:solidFill>
            <a:srgbClr val="0080B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 dirty="0">
              <a:latin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757492"/>
            <a:ext cx="9144000" cy="108000"/>
          </a:xfrm>
          <a:prstGeom prst="rect">
            <a:avLst/>
          </a:prstGeom>
          <a:solidFill>
            <a:srgbClr val="0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 dirty="0">
              <a:latin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324804"/>
            <a:ext cx="1701356" cy="57092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23454" y="6461511"/>
            <a:ext cx="7896514" cy="19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</a:rPr>
              <a:t>teach4waste   I  Sortier- und Abfallanalyse   I  Folie </a:t>
            </a:r>
            <a:fld id="{21CEBF56-C036-4AE0-9784-2BF3503DFFBF}" type="slidenum">
              <a:rPr lang="de-DE" smtClean="0">
                <a:latin typeface="Arial" panose="020B0604020202020204" pitchFamily="34" charset="0"/>
              </a:rPr>
              <a:pPr/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0"/>
            <a:ext cx="9144000" cy="107950"/>
          </a:xfrm>
          <a:prstGeom prst="rect">
            <a:avLst/>
          </a:prstGeom>
          <a:solidFill>
            <a:srgbClr val="0053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12700" y="138113"/>
            <a:ext cx="9144000" cy="822325"/>
          </a:xfrm>
          <a:prstGeom prst="rect">
            <a:avLst/>
          </a:prstGeom>
          <a:solidFill>
            <a:srgbClr val="0080B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6392863"/>
            <a:ext cx="9144000" cy="327025"/>
          </a:xfrm>
          <a:prstGeom prst="rect">
            <a:avLst/>
          </a:prstGeom>
          <a:solidFill>
            <a:srgbClr val="0080B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0" y="6757988"/>
            <a:ext cx="9144000" cy="107950"/>
          </a:xfrm>
          <a:prstGeom prst="rect">
            <a:avLst/>
          </a:prstGeom>
          <a:solidFill>
            <a:srgbClr val="0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0" dirty="0"/>
          </a:p>
        </p:txBody>
      </p:sp>
      <p:pic>
        <p:nvPicPr>
          <p:cNvPr id="18" name="Grafik 1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25438"/>
            <a:ext cx="17002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635000" y="6461125"/>
            <a:ext cx="7897813" cy="1905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teach4waste  I  MBT  I  Slide </a:t>
            </a:r>
            <a:fld id="{B2C86A75-EF60-4063-9030-49B075CED36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1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sldNum="0" hdr="0" ftr="0" dt="0"/>
  <p:txStyles>
    <p:titleStyle>
      <a:lvl1pPr marL="1431925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panose="020B0604020202020204" pitchFamily="34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creed-ev.de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890" y="1046162"/>
            <a:ext cx="6858000" cy="1320131"/>
          </a:xfrm>
        </p:spPr>
        <p:txBody>
          <a:bodyPr>
            <a:normAutofit/>
          </a:bodyPr>
          <a:lstStyle/>
          <a:p>
            <a:r>
              <a:rPr lang="de-DE" sz="4050" dirty="0"/>
              <a:t>Zero-waste </a:t>
            </a:r>
            <a:r>
              <a:rPr lang="en-GB" sz="4050" dirty="0"/>
              <a:t>concepts</a:t>
            </a:r>
            <a:r>
              <a:rPr lang="de-DE" sz="4050" dirty="0"/>
              <a:t> and circular economy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8720" y="2572117"/>
            <a:ext cx="6858000" cy="1139986"/>
          </a:xfrm>
        </p:spPr>
        <p:txBody>
          <a:bodyPr>
            <a:normAutofit/>
          </a:bodyPr>
          <a:lstStyle/>
          <a:p>
            <a:r>
              <a:rPr lang="de-DE" sz="1500" dirty="0"/>
              <a:t>Klaus Fricke and Burkart Schulte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54" y="3303710"/>
            <a:ext cx="1665498" cy="83345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29046" y="5597368"/>
            <a:ext cx="85561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 Information program &amp; B2B-Opportunities, 22-24- Sept 2020</a:t>
            </a:r>
            <a:endParaRPr lang="de-D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00859" y="4283974"/>
            <a:ext cx="14480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www.creed-ev.de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528C4F-66EE-4974-9398-668211121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05" y="5557906"/>
            <a:ext cx="1632031" cy="3559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F7E9C0-BB53-4112-A16E-5D526F82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736" y="5530157"/>
            <a:ext cx="1321735" cy="411422"/>
          </a:xfrm>
          <a:prstGeom prst="rect">
            <a:avLst/>
          </a:prstGeom>
        </p:spPr>
      </p:pic>
      <p:pic>
        <p:nvPicPr>
          <p:cNvPr id="10" name="Grafik 9">
            <a:hlinkClick r:id="rId6" action="ppaction://hlinksldjump"/>
            <a:extLst>
              <a:ext uri="{FF2B5EF4-FFF2-40B4-BE49-F238E27FC236}">
                <a16:creationId xmlns:a16="http://schemas.microsoft.com/office/drawing/2014/main" id="{A280666D-4964-4C85-9ED0-4BB55BD9C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77" y="3436651"/>
            <a:ext cx="2079047" cy="6976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7D65D1-56DB-4000-B3FA-AF9C217D1C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0" y="3429001"/>
            <a:ext cx="1860418" cy="70532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3C2B6F6-269B-4795-A3D0-982C98D65C12}"/>
              </a:ext>
            </a:extLst>
          </p:cNvPr>
          <p:cNvSpPr txBox="1"/>
          <p:nvPr/>
        </p:nvSpPr>
        <p:spPr>
          <a:xfrm>
            <a:off x="3485690" y="4283974"/>
            <a:ext cx="231042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1350" u="sng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https://teach4waste.com/</a:t>
            </a:r>
          </a:p>
        </p:txBody>
      </p:sp>
    </p:spTree>
    <p:extLst>
      <p:ext uri="{BB962C8B-B14F-4D97-AF65-F5344CB8AC3E}">
        <p14:creationId xmlns:p14="http://schemas.microsoft.com/office/powerpoint/2010/main" val="41916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BC7E91-4979-4F44-9318-B24441179035}"/>
              </a:ext>
            </a:extLst>
          </p:cNvPr>
          <p:cNvSpPr txBox="1"/>
          <p:nvPr/>
        </p:nvSpPr>
        <p:spPr>
          <a:xfrm>
            <a:off x="294968" y="1985615"/>
            <a:ext cx="779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0080B4"/>
                </a:solidFill>
              </a:rPr>
              <a:t>Why… </a:t>
            </a:r>
          </a:p>
          <a:p>
            <a:pPr algn="ctr"/>
            <a:r>
              <a:rPr lang="de-DE" sz="7200" dirty="0">
                <a:solidFill>
                  <a:srgbClr val="0080B4"/>
                </a:solidFill>
              </a:rPr>
              <a:t>no landfilling?</a:t>
            </a:r>
            <a:endParaRPr lang="en-GB" sz="7200" dirty="0">
              <a:solidFill>
                <a:srgbClr val="0080B4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35B4C9-3B02-4FE1-99A2-CF26195F5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02" y="147556"/>
            <a:ext cx="1665498" cy="8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BC7E91-4979-4F44-9318-B24441179035}"/>
              </a:ext>
            </a:extLst>
          </p:cNvPr>
          <p:cNvSpPr txBox="1"/>
          <p:nvPr/>
        </p:nvSpPr>
        <p:spPr>
          <a:xfrm>
            <a:off x="265471" y="1612890"/>
            <a:ext cx="8613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cs typeface="Arial"/>
              </a:rPr>
              <a:t>Reality 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cs typeface="Arial"/>
              </a:rPr>
              <a:t>- Current limits of performance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A7DD60-F87A-4AAE-86D7-C738A6621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02" y="147556"/>
            <a:ext cx="1665498" cy="8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 12" descr="sanke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04788"/>
            <a:ext cx="3541712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feld 5"/>
          <p:cNvSpPr txBox="1">
            <a:spLocks noChangeArrowheads="1"/>
          </p:cNvSpPr>
          <p:nvPr/>
        </p:nvSpPr>
        <p:spPr bwMode="auto">
          <a:xfrm>
            <a:off x="6977063" y="239713"/>
            <a:ext cx="1995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100 %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MSW 44 Mio t</a:t>
            </a:r>
          </a:p>
        </p:txBody>
      </p:sp>
      <p:sp>
        <p:nvSpPr>
          <p:cNvPr id="11268" name="Textfeld 6"/>
          <p:cNvSpPr txBox="1">
            <a:spLocks noChangeArrowheads="1"/>
          </p:cNvSpPr>
          <p:nvPr/>
        </p:nvSpPr>
        <p:spPr bwMode="auto">
          <a:xfrm>
            <a:off x="265470" y="3321050"/>
            <a:ext cx="5025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66 % Separate collection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60 % Recycling</a:t>
            </a:r>
          </a:p>
        </p:txBody>
      </p:sp>
      <p:sp>
        <p:nvSpPr>
          <p:cNvPr id="11269" name="Textfeld 7"/>
          <p:cNvSpPr txBox="1">
            <a:spLocks noChangeArrowheads="1"/>
          </p:cNvSpPr>
          <p:nvPr/>
        </p:nvSpPr>
        <p:spPr bwMode="auto">
          <a:xfrm>
            <a:off x="265470" y="4348352"/>
            <a:ext cx="6182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0 % ?  </a:t>
            </a:r>
          </a:p>
        </p:txBody>
      </p:sp>
      <p:sp>
        <p:nvSpPr>
          <p:cNvPr id="11270" name="Textfeld 8"/>
          <p:cNvSpPr txBox="1">
            <a:spLocks noChangeArrowheads="1"/>
          </p:cNvSpPr>
          <p:nvPr/>
        </p:nvSpPr>
        <p:spPr bwMode="auto">
          <a:xfrm>
            <a:off x="2081213" y="4942651"/>
            <a:ext cx="3694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40 % treatment IC and MBT</a:t>
            </a:r>
            <a:endParaRPr kumimoji="0" lang="de-DE" alt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1" name="Textfeld 9"/>
          <p:cNvSpPr txBox="1">
            <a:spLocks noChangeArrowheads="1"/>
          </p:cNvSpPr>
          <p:nvPr/>
        </p:nvSpPr>
        <p:spPr bwMode="auto">
          <a:xfrm>
            <a:off x="3897313" y="5963563"/>
            <a:ext cx="2419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 10 % landfill</a:t>
            </a:r>
            <a:endParaRPr kumimoji="0" lang="de-DE" altLang="de-D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2" name="Titel 1"/>
          <p:cNvSpPr txBox="1">
            <a:spLocks/>
          </p:cNvSpPr>
          <p:nvPr/>
        </p:nvSpPr>
        <p:spPr bwMode="auto">
          <a:xfrm>
            <a:off x="742950" y="487363"/>
            <a:ext cx="6281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3" name="Rechteck 8"/>
          <p:cNvSpPr>
            <a:spLocks noChangeArrowheads="1"/>
          </p:cNvSpPr>
          <p:nvPr/>
        </p:nvSpPr>
        <p:spPr bwMode="auto">
          <a:xfrm>
            <a:off x="6161088" y="3640138"/>
            <a:ext cx="142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Recycling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4" name="Rechteck 10"/>
          <p:cNvSpPr>
            <a:spLocks noChangeArrowheads="1"/>
          </p:cNvSpPr>
          <p:nvPr/>
        </p:nvSpPr>
        <p:spPr bwMode="auto">
          <a:xfrm>
            <a:off x="6180138" y="4973638"/>
            <a:ext cx="3478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 panose="020F0502020204030203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before landfill</a:t>
            </a:r>
            <a:endParaRPr kumimoji="0" lang="de-DE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Mass flow MSW </a:t>
            </a:r>
            <a:br>
              <a:rPr lang="en-US" altLang="de-DE" dirty="0"/>
            </a:br>
            <a:r>
              <a:rPr lang="en-US" altLang="de-DE" dirty="0"/>
              <a:t>- Germany 2016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BC7E91-4979-4F44-9318-B24441179035}"/>
              </a:ext>
            </a:extLst>
          </p:cNvPr>
          <p:cNvSpPr txBox="1"/>
          <p:nvPr/>
        </p:nvSpPr>
        <p:spPr>
          <a:xfrm>
            <a:off x="363794" y="1395679"/>
            <a:ext cx="8554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this objective be achieved in the short term?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srgbClr val="0080B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62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BC7E91-4979-4F44-9318-B24441179035}"/>
              </a:ext>
            </a:extLst>
          </p:cNvPr>
          <p:cNvSpPr txBox="1"/>
          <p:nvPr/>
        </p:nvSpPr>
        <p:spPr>
          <a:xfrm>
            <a:off x="265471" y="1612890"/>
            <a:ext cx="8613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cs typeface="Arial"/>
              </a:rPr>
              <a:t>Need of </a:t>
            </a:r>
            <a:r>
              <a:rPr kumimoji="0" lang="en-GB" sz="7200" b="0" i="0" u="none" strike="noStrike" kern="1200" cap="none" spc="0" normalizeH="0" baseline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cs typeface="Arial"/>
              </a:rPr>
              <a:t>efficiently</a:t>
            </a:r>
            <a:r>
              <a:rPr kumimoji="0" lang="de-DE" sz="7200" b="0" i="0" u="none" strike="noStrike" kern="1200" cap="none" spc="0" normalizeH="0" baseline="0" noProof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cs typeface="Arial"/>
              </a:rPr>
              <a:t> recycling technologies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80B4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8E9D52-B5D1-4D8B-9002-0D3F26784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02" y="147556"/>
            <a:ext cx="1665498" cy="8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2854677-368A-4137-9A3C-4F45F04D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AF in the cement manufacturing</a:t>
            </a:r>
            <a:endParaRPr lang="de-DE" dirty="0"/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BEAF656B-D787-4C0E-8EAD-CDC3BCE856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922610"/>
              </p:ext>
            </p:extLst>
          </p:nvPr>
        </p:nvGraphicFramePr>
        <p:xfrm>
          <a:off x="1" y="1152331"/>
          <a:ext cx="9143999" cy="51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14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1" y="1082904"/>
            <a:ext cx="6331823" cy="3720187"/>
          </a:xfrm>
          <a:prstGeom prst="rect">
            <a:avLst/>
          </a:prstGeom>
        </p:spPr>
      </p:pic>
      <p:cxnSp>
        <p:nvCxnSpPr>
          <p:cNvPr id="9" name="Gerade Verbindung mit Pfeil 8"/>
          <p:cNvCxnSpPr>
            <a:cxnSpLocks/>
          </p:cNvCxnSpPr>
          <p:nvPr/>
        </p:nvCxnSpPr>
        <p:spPr>
          <a:xfrm flipH="1">
            <a:off x="3249381" y="4192825"/>
            <a:ext cx="15189" cy="5933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7261077" y="2827265"/>
            <a:ext cx="56070" cy="19126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677676" y="4007863"/>
            <a:ext cx="691898" cy="21929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25" b="1" dirty="0"/>
              <a:t>Converter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60090" y="2827265"/>
            <a:ext cx="566033" cy="21929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25" b="1" dirty="0"/>
              <a:t>CHP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96468" y="4376516"/>
            <a:ext cx="1518919" cy="2077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50" b="1" dirty="0"/>
              <a:t>Fractionated Condensation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7584197" y="3610569"/>
            <a:ext cx="1584088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050" b="1" dirty="0">
                <a:latin typeface="Arial"/>
              </a:rPr>
              <a:t>Source: ReSeT GmbH</a:t>
            </a:r>
          </a:p>
          <a:p>
            <a:pPr lvl="0" algn="ctr"/>
            <a:r>
              <a:rPr lang="de-DE" sz="825" dirty="0">
                <a:latin typeface="Arial"/>
              </a:rPr>
              <a:t>www.reset-waste.com</a:t>
            </a:r>
            <a:endParaRPr lang="en-US" sz="825" dirty="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423" y="203044"/>
            <a:ext cx="7031225" cy="717044"/>
          </a:xfrm>
        </p:spPr>
        <p:txBody>
          <a:bodyPr>
            <a:noAutofit/>
          </a:bodyPr>
          <a:lstStyle/>
          <a:p>
            <a:r>
              <a:rPr lang="en-US" sz="2000" dirty="0"/>
              <a:t>Thermal separating of composite material</a:t>
            </a:r>
            <a:br>
              <a:rPr lang="en-US" sz="2000" dirty="0"/>
            </a:br>
            <a:r>
              <a:rPr lang="en-US" sz="2000" dirty="0"/>
              <a:t>– E.G. Discontinuous process by ReSet GmbH</a:t>
            </a:r>
            <a:endParaRPr lang="de-DE" sz="2000" dirty="0"/>
          </a:p>
        </p:txBody>
      </p:sp>
      <p:pic>
        <p:nvPicPr>
          <p:cNvPr id="20" name="Grafik 19" descr="Ein Bild, das drinnen, Container, Essen, Kunststoff enthält.&#10;&#10;Automatisch generierte Beschreibung">
            <a:extLst>
              <a:ext uri="{FF2B5EF4-FFF2-40B4-BE49-F238E27FC236}">
                <a16:creationId xmlns:a16="http://schemas.microsoft.com/office/drawing/2014/main" id="{11A5B009-89EC-4761-BABA-C07A256AE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6" y="1835355"/>
            <a:ext cx="1051870" cy="70124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2" name="Grafik 21" descr="Ein Bild, das Essen, Tisch, viele, bedeckt enthält.&#10;&#10;Automatisch generierte Beschreibung">
            <a:extLst>
              <a:ext uri="{FF2B5EF4-FFF2-40B4-BE49-F238E27FC236}">
                <a16:creationId xmlns:a16="http://schemas.microsoft.com/office/drawing/2014/main" id="{3BA019B1-8088-4FFF-B6A5-9577C2E0B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" y="2589863"/>
            <a:ext cx="1075565" cy="7170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BFEF7D3-2662-4D7C-B3B1-5B41382F124F}"/>
              </a:ext>
            </a:extLst>
          </p:cNvPr>
          <p:cNvCxnSpPr>
            <a:cxnSpLocks/>
          </p:cNvCxnSpPr>
          <p:nvPr/>
        </p:nvCxnSpPr>
        <p:spPr>
          <a:xfrm flipH="1">
            <a:off x="1900637" y="4180215"/>
            <a:ext cx="870707" cy="5359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43DB9920-1A4C-4221-93C7-3860F8FBDD88}"/>
              </a:ext>
            </a:extLst>
          </p:cNvPr>
          <p:cNvCxnSpPr>
            <a:cxnSpLocks/>
          </p:cNvCxnSpPr>
          <p:nvPr/>
        </p:nvCxnSpPr>
        <p:spPr>
          <a:xfrm>
            <a:off x="5283879" y="4489522"/>
            <a:ext cx="12485" cy="3767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Verpackungsabfälle: Bundesregierung will Materialverbrauch verringern |  Recyclingportal">
            <a:extLst>
              <a:ext uri="{FF2B5EF4-FFF2-40B4-BE49-F238E27FC236}">
                <a16:creationId xmlns:a16="http://schemas.microsoft.com/office/drawing/2014/main" id="{62AEB878-739A-45C9-BC00-48BE7241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8" y="3381634"/>
            <a:ext cx="1108010" cy="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C7266A0-6BF4-4355-903D-37D4E9869D4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250115" y="2185978"/>
            <a:ext cx="1035256" cy="11405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200BDC4-0B34-43E4-A4EB-373C6372D3E3}"/>
              </a:ext>
            </a:extLst>
          </p:cNvPr>
          <p:cNvCxnSpPr>
            <a:cxnSpLocks/>
          </p:cNvCxnSpPr>
          <p:nvPr/>
        </p:nvCxnSpPr>
        <p:spPr>
          <a:xfrm>
            <a:off x="1238126" y="2715193"/>
            <a:ext cx="1269330" cy="10107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C9AFF0D-1654-4CCF-9936-17BAD9E79D00}"/>
              </a:ext>
            </a:extLst>
          </p:cNvPr>
          <p:cNvCxnSpPr>
            <a:cxnSpLocks/>
          </p:cNvCxnSpPr>
          <p:nvPr/>
        </p:nvCxnSpPr>
        <p:spPr>
          <a:xfrm>
            <a:off x="1250115" y="3687429"/>
            <a:ext cx="1067871" cy="1486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06E5978-D78F-4E37-844C-F1445BB5278E}"/>
              </a:ext>
            </a:extLst>
          </p:cNvPr>
          <p:cNvSpPr txBox="1"/>
          <p:nvPr/>
        </p:nvSpPr>
        <p:spPr>
          <a:xfrm>
            <a:off x="1415845" y="1082904"/>
            <a:ext cx="298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Depolymerisation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: gebogen 22">
            <a:extLst>
              <a:ext uri="{FF2B5EF4-FFF2-40B4-BE49-F238E27FC236}">
                <a16:creationId xmlns:a16="http://schemas.microsoft.com/office/drawing/2014/main" id="{3C3F63EE-01CE-4C13-98C9-90EB67A088F8}"/>
              </a:ext>
            </a:extLst>
          </p:cNvPr>
          <p:cNvSpPr/>
          <p:nvPr/>
        </p:nvSpPr>
        <p:spPr>
          <a:xfrm>
            <a:off x="2760929" y="2300419"/>
            <a:ext cx="2327318" cy="147808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4B36521-A6B6-423E-8B68-2069F5D034F2}"/>
              </a:ext>
            </a:extLst>
          </p:cNvPr>
          <p:cNvSpPr txBox="1"/>
          <p:nvPr/>
        </p:nvSpPr>
        <p:spPr>
          <a:xfrm>
            <a:off x="2594189" y="3552433"/>
            <a:ext cx="8707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Vaporiser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710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91" y="1082904"/>
            <a:ext cx="6331823" cy="3720187"/>
          </a:xfrm>
          <a:prstGeom prst="rect">
            <a:avLst/>
          </a:prstGeom>
        </p:spPr>
      </p:pic>
      <p:pic>
        <p:nvPicPr>
          <p:cNvPr id="4" name="Grafik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68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667" y="4797591"/>
            <a:ext cx="1685401" cy="11213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>
              <a:schemeClr val="bg1">
                <a:alpha val="74000"/>
              </a:schemeClr>
            </a:glow>
          </a:effectLst>
        </p:spPr>
      </p:pic>
      <p:sp>
        <p:nvSpPr>
          <p:cNvPr id="5" name="Textfeld 4"/>
          <p:cNvSpPr txBox="1"/>
          <p:nvPr/>
        </p:nvSpPr>
        <p:spPr>
          <a:xfrm>
            <a:off x="259667" y="5976398"/>
            <a:ext cx="6545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Char</a:t>
            </a:r>
          </a:p>
        </p:txBody>
      </p:sp>
      <p:pic>
        <p:nvPicPr>
          <p:cNvPr id="6" name="Bild 4" descr="d:\Eigene Dateien\Dropbox\Veroelung\Wanka\Bilder\Bilder\Rückständ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7308" y="4788331"/>
            <a:ext cx="1777845" cy="1024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272" y="4866237"/>
            <a:ext cx="1927130" cy="1088795"/>
          </a:xfrm>
          <a:prstGeom prst="rect">
            <a:avLst/>
          </a:prstGeom>
        </p:spPr>
      </p:pic>
      <p:cxnSp>
        <p:nvCxnSpPr>
          <p:cNvPr id="9" name="Gerade Verbindung mit Pfeil 8"/>
          <p:cNvCxnSpPr>
            <a:cxnSpLocks/>
          </p:cNvCxnSpPr>
          <p:nvPr/>
        </p:nvCxnSpPr>
        <p:spPr>
          <a:xfrm flipH="1">
            <a:off x="3249381" y="4192825"/>
            <a:ext cx="15189" cy="5933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7261077" y="2827265"/>
            <a:ext cx="56070" cy="19126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677676" y="4007863"/>
            <a:ext cx="691898" cy="21929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25" b="1" dirty="0"/>
              <a:t>Converter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760090" y="2827265"/>
            <a:ext cx="566033" cy="21929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25" b="1" dirty="0"/>
              <a:t>CHP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396468" y="4376516"/>
            <a:ext cx="1518919" cy="20774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50" b="1" dirty="0"/>
              <a:t>Fractionated Condensation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7584197" y="3610569"/>
            <a:ext cx="1584088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050" b="1" dirty="0">
                <a:latin typeface="Arial"/>
              </a:rPr>
              <a:t>Source: ReSeT GmbH</a:t>
            </a:r>
          </a:p>
          <a:p>
            <a:pPr lvl="0" algn="ctr"/>
            <a:r>
              <a:rPr lang="de-DE" sz="825" dirty="0">
                <a:latin typeface="Arial"/>
              </a:rPr>
              <a:t>www.reset-waste.com</a:t>
            </a:r>
            <a:endParaRPr lang="en-US" sz="825" dirty="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423" y="203044"/>
            <a:ext cx="7031225" cy="717044"/>
          </a:xfrm>
        </p:spPr>
        <p:txBody>
          <a:bodyPr>
            <a:noAutofit/>
          </a:bodyPr>
          <a:lstStyle/>
          <a:p>
            <a:r>
              <a:rPr lang="en-US" sz="2000" dirty="0"/>
              <a:t>Thermal separating of composite material</a:t>
            </a:r>
            <a:br>
              <a:rPr lang="en-US" sz="2000" dirty="0"/>
            </a:br>
            <a:r>
              <a:rPr lang="en-US" sz="2000" dirty="0"/>
              <a:t>– E.G. Discontinuous process by ReSet GmbH</a:t>
            </a:r>
            <a:endParaRPr lang="de-DE" sz="2000" dirty="0"/>
          </a:p>
        </p:txBody>
      </p:sp>
      <p:pic>
        <p:nvPicPr>
          <p:cNvPr id="3074" name="Picture 2" descr="Metallentsorgung - Metallhandel Storf An- und Verkauf von Metall">
            <a:extLst>
              <a:ext uri="{FF2B5EF4-FFF2-40B4-BE49-F238E27FC236}">
                <a16:creationId xmlns:a16="http://schemas.microsoft.com/office/drawing/2014/main" id="{A930B75F-8E8F-45CD-B7A1-98B8C218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26" y="4763763"/>
            <a:ext cx="1608697" cy="10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E4D17B7-6BC1-4F26-A01C-E44312DB1DAF}"/>
              </a:ext>
            </a:extLst>
          </p:cNvPr>
          <p:cNvSpPr txBox="1"/>
          <p:nvPr/>
        </p:nvSpPr>
        <p:spPr>
          <a:xfrm>
            <a:off x="4337308" y="5951637"/>
            <a:ext cx="19146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/>
              <a:t>Oil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AC85D9D-A0D0-4F2B-9324-A6B0D12386B2}"/>
              </a:ext>
            </a:extLst>
          </p:cNvPr>
          <p:cNvSpPr txBox="1"/>
          <p:nvPr/>
        </p:nvSpPr>
        <p:spPr>
          <a:xfrm>
            <a:off x="2439225" y="5967235"/>
            <a:ext cx="82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Metals</a:t>
            </a:r>
          </a:p>
        </p:txBody>
      </p:sp>
      <p:pic>
        <p:nvPicPr>
          <p:cNvPr id="20" name="Grafik 19" descr="Ein Bild, das drinnen, Container, Essen, Kunststoff enthält.&#10;&#10;Automatisch generierte Beschreibung">
            <a:extLst>
              <a:ext uri="{FF2B5EF4-FFF2-40B4-BE49-F238E27FC236}">
                <a16:creationId xmlns:a16="http://schemas.microsoft.com/office/drawing/2014/main" id="{11A5B009-89EC-4761-BABA-C07A256AE9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6" y="1835355"/>
            <a:ext cx="1051870" cy="70124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2" name="Grafik 21" descr="Ein Bild, das Essen, Tisch, viele, bedeckt enthält.&#10;&#10;Automatisch generierte Beschreibung">
            <a:extLst>
              <a:ext uri="{FF2B5EF4-FFF2-40B4-BE49-F238E27FC236}">
                <a16:creationId xmlns:a16="http://schemas.microsoft.com/office/drawing/2014/main" id="{3BA019B1-8088-4FFF-B6A5-9577C2E0BB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" y="2589863"/>
            <a:ext cx="1075565" cy="7170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BFEF7D3-2662-4D7C-B3B1-5B41382F124F}"/>
              </a:ext>
            </a:extLst>
          </p:cNvPr>
          <p:cNvCxnSpPr>
            <a:cxnSpLocks/>
          </p:cNvCxnSpPr>
          <p:nvPr/>
        </p:nvCxnSpPr>
        <p:spPr>
          <a:xfrm flipH="1">
            <a:off x="1900637" y="4180215"/>
            <a:ext cx="870707" cy="5359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43DB9920-1A4C-4221-93C7-3860F8FBDD88}"/>
              </a:ext>
            </a:extLst>
          </p:cNvPr>
          <p:cNvCxnSpPr>
            <a:cxnSpLocks/>
          </p:cNvCxnSpPr>
          <p:nvPr/>
        </p:nvCxnSpPr>
        <p:spPr>
          <a:xfrm>
            <a:off x="5283879" y="4489522"/>
            <a:ext cx="12485" cy="3767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Verpackungsabfälle: Bundesregierung will Materialverbrauch verringern |  Recyclingportal">
            <a:extLst>
              <a:ext uri="{FF2B5EF4-FFF2-40B4-BE49-F238E27FC236}">
                <a16:creationId xmlns:a16="http://schemas.microsoft.com/office/drawing/2014/main" id="{62AEB878-739A-45C9-BC00-48BE7241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8" y="3381634"/>
            <a:ext cx="1108010" cy="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C7266A0-6BF4-4355-903D-37D4E9869D44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250115" y="2185978"/>
            <a:ext cx="1035256" cy="11405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200BDC4-0B34-43E4-A4EB-373C6372D3E3}"/>
              </a:ext>
            </a:extLst>
          </p:cNvPr>
          <p:cNvCxnSpPr>
            <a:cxnSpLocks/>
          </p:cNvCxnSpPr>
          <p:nvPr/>
        </p:nvCxnSpPr>
        <p:spPr>
          <a:xfrm>
            <a:off x="1238126" y="2715193"/>
            <a:ext cx="1269330" cy="10107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C9AFF0D-1654-4CCF-9936-17BAD9E79D00}"/>
              </a:ext>
            </a:extLst>
          </p:cNvPr>
          <p:cNvCxnSpPr>
            <a:cxnSpLocks/>
          </p:cNvCxnSpPr>
          <p:nvPr/>
        </p:nvCxnSpPr>
        <p:spPr>
          <a:xfrm>
            <a:off x="1250115" y="3687429"/>
            <a:ext cx="1067871" cy="1486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06E5978-D78F-4E37-844C-F1445BB5278E}"/>
              </a:ext>
            </a:extLst>
          </p:cNvPr>
          <p:cNvSpPr txBox="1"/>
          <p:nvPr/>
        </p:nvSpPr>
        <p:spPr>
          <a:xfrm>
            <a:off x="1415845" y="1082904"/>
            <a:ext cx="298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Depolymerisation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4B36521-A6B6-423E-8B68-2069F5D034F2}"/>
              </a:ext>
            </a:extLst>
          </p:cNvPr>
          <p:cNvSpPr txBox="1"/>
          <p:nvPr/>
        </p:nvSpPr>
        <p:spPr>
          <a:xfrm>
            <a:off x="2594189" y="3552433"/>
            <a:ext cx="8707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Vaporiser</a:t>
            </a:r>
            <a:endParaRPr lang="en-GB" sz="1100" dirty="0"/>
          </a:p>
        </p:txBody>
      </p:sp>
      <p:sp>
        <p:nvSpPr>
          <p:cNvPr id="7" name="Pfeil: gebogen 6">
            <a:extLst>
              <a:ext uri="{FF2B5EF4-FFF2-40B4-BE49-F238E27FC236}">
                <a16:creationId xmlns:a16="http://schemas.microsoft.com/office/drawing/2014/main" id="{6E6A2CB5-7CAC-42F4-AC19-B155FB5FE123}"/>
              </a:ext>
            </a:extLst>
          </p:cNvPr>
          <p:cNvSpPr/>
          <p:nvPr/>
        </p:nvSpPr>
        <p:spPr>
          <a:xfrm>
            <a:off x="2760929" y="2300419"/>
            <a:ext cx="2327318" cy="147808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sz="2400" b="1" dirty="0"/>
              <a:t>Perspectives and Tasks</a:t>
            </a:r>
          </a:p>
        </p:txBody>
      </p:sp>
      <p:sp>
        <p:nvSpPr>
          <p:cNvPr id="3" name="Rechteck 2"/>
          <p:cNvSpPr/>
          <p:nvPr/>
        </p:nvSpPr>
        <p:spPr>
          <a:xfrm>
            <a:off x="513470" y="1286167"/>
            <a:ext cx="8173329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REAL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 activities for avoidance and reuse</a:t>
            </a:r>
          </a:p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Optimization of transportation and collection</a:t>
            </a:r>
          </a:p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Increase of separate collection</a:t>
            </a:r>
          </a:p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Intensification of sorting of rejects (waste after separate collection)</a:t>
            </a:r>
          </a:p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Increase energy efficiency, digestion and energy recovery</a:t>
            </a:r>
          </a:p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Development of new efficiently technologies</a:t>
            </a:r>
          </a:p>
          <a:p>
            <a:pPr marL="285750" indent="-28575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50529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4205"/>
          <a:stretch>
            <a:fillRect/>
          </a:stretch>
        </p:blipFill>
        <p:spPr bwMode="auto">
          <a:xfrm>
            <a:off x="782283" y="1362549"/>
            <a:ext cx="2670760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21145" y="3435927"/>
            <a:ext cx="7913254" cy="1360008"/>
          </a:xfrm>
        </p:spPr>
        <p:txBody>
          <a:bodyPr/>
          <a:lstStyle/>
          <a:p>
            <a:pPr marL="0" algn="l">
              <a:lnSpc>
                <a:spcPct val="100000"/>
              </a:lnSpc>
              <a:spcAft>
                <a:spcPts val="1800"/>
              </a:spcAft>
            </a:pPr>
            <a:r>
              <a:rPr lang="en-GB" sz="3600" dirty="0">
                <a:solidFill>
                  <a:prstClr val="black"/>
                </a:solidFill>
              </a:rPr>
              <a:t>teach4waste</a:t>
            </a:r>
            <a:br>
              <a:rPr lang="en-GB" sz="3600" dirty="0">
                <a:solidFill>
                  <a:prstClr val="black"/>
                </a:solidFill>
              </a:rPr>
            </a:br>
            <a:r>
              <a:rPr lang="en-GB" sz="2400" dirty="0">
                <a:solidFill>
                  <a:prstClr val="black"/>
                </a:solidFill>
              </a:rPr>
              <a:t>international e-learning platform for</a:t>
            </a:r>
            <a:br>
              <a:rPr lang="en-GB" sz="2400" dirty="0">
                <a:solidFill>
                  <a:prstClr val="black"/>
                </a:solidFill>
              </a:rPr>
            </a:br>
            <a:r>
              <a:rPr lang="en-GB" sz="2400" dirty="0">
                <a:solidFill>
                  <a:prstClr val="black"/>
                </a:solidFill>
              </a:rPr>
              <a:t>sustainable waste management</a:t>
            </a:r>
            <a:endParaRPr lang="en-GB" dirty="0"/>
          </a:p>
        </p:txBody>
      </p:sp>
      <p:pic>
        <p:nvPicPr>
          <p:cNvPr id="9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39" y="1371803"/>
            <a:ext cx="1979990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2"/>
          <a:stretch>
            <a:fillRect/>
          </a:stretch>
        </p:blipFill>
        <p:spPr bwMode="auto">
          <a:xfrm>
            <a:off x="5666303" y="1371803"/>
            <a:ext cx="2706361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30" y="1502877"/>
            <a:ext cx="504000" cy="1691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CA03FC3-262B-4564-BF55-B1DC751D41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02" y="147556"/>
            <a:ext cx="1665498" cy="8258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776E400-403D-48B0-B0C7-07B09A60D004}"/>
              </a:ext>
            </a:extLst>
          </p:cNvPr>
          <p:cNvSpPr txBox="1"/>
          <p:nvPr/>
        </p:nvSpPr>
        <p:spPr>
          <a:xfrm>
            <a:off x="5791200" y="3468130"/>
            <a:ext cx="3052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</a:rPr>
              <a:t>https://teach4waste.com/</a:t>
            </a:r>
          </a:p>
        </p:txBody>
      </p:sp>
    </p:spTree>
    <p:extLst>
      <p:ext uri="{BB962C8B-B14F-4D97-AF65-F5344CB8AC3E}">
        <p14:creationId xmlns:p14="http://schemas.microsoft.com/office/powerpoint/2010/main" val="380030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pieren 1"/>
          <p:cNvGrpSpPr>
            <a:grpSpLocks/>
          </p:cNvGrpSpPr>
          <p:nvPr/>
        </p:nvGrpSpPr>
        <p:grpSpPr bwMode="auto">
          <a:xfrm>
            <a:off x="1470025" y="1757363"/>
            <a:ext cx="5975350" cy="3833812"/>
            <a:chOff x="1469640" y="1190083"/>
            <a:chExt cx="5976189" cy="3834895"/>
          </a:xfrm>
        </p:grpSpPr>
        <p:sp>
          <p:nvSpPr>
            <p:cNvPr id="12" name="Isosceles Triangle 1"/>
            <p:cNvSpPr/>
            <p:nvPr/>
          </p:nvSpPr>
          <p:spPr>
            <a:xfrm>
              <a:off x="4526007" y="1282184"/>
              <a:ext cx="466791" cy="298534"/>
            </a:xfrm>
            <a:prstGeom prst="triangle">
              <a:avLst>
                <a:gd name="adj" fmla="val 48000"/>
              </a:avLst>
            </a:prstGeom>
            <a:solidFill>
              <a:srgbClr val="00A8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4198936" y="1582306"/>
              <a:ext cx="1119344" cy="431922"/>
            </a:xfrm>
            <a:prstGeom prst="trapezoid">
              <a:avLst>
                <a:gd name="adj" fmla="val 73190"/>
              </a:avLst>
            </a:prstGeom>
            <a:solidFill>
              <a:srgbClr val="4CC24C">
                <a:alpha val="52549"/>
              </a:srgbClr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Re-Use</a:t>
              </a:r>
            </a:p>
          </p:txBody>
        </p:sp>
        <p:sp>
          <p:nvSpPr>
            <p:cNvPr id="14" name="Trapezoid 13"/>
            <p:cNvSpPr/>
            <p:nvPr/>
          </p:nvSpPr>
          <p:spPr>
            <a:xfrm>
              <a:off x="3838523" y="2025344"/>
              <a:ext cx="1846522" cy="514495"/>
            </a:xfrm>
            <a:prstGeom prst="trapezoid">
              <a:avLst>
                <a:gd name="adj" fmla="val 73190"/>
              </a:avLst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Recycling</a:t>
              </a: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3474935" y="2560482"/>
              <a:ext cx="2570523" cy="482736"/>
            </a:xfrm>
            <a:prstGeom prst="trapezoid">
              <a:avLst>
                <a:gd name="adj" fmla="val 73190"/>
              </a:avLst>
            </a:prstGeom>
            <a:solidFill>
              <a:srgbClr val="4CA6CA">
                <a:alpha val="53725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Energy Recovery</a:t>
              </a:r>
            </a:p>
          </p:txBody>
        </p:sp>
        <p:sp>
          <p:nvSpPr>
            <p:cNvPr id="22" name="Trapezoid 21"/>
            <p:cNvSpPr/>
            <p:nvPr/>
          </p:nvSpPr>
          <p:spPr>
            <a:xfrm>
              <a:off x="3104995" y="3063862"/>
              <a:ext cx="3315165" cy="492264"/>
            </a:xfrm>
            <a:prstGeom prst="trapezoid">
              <a:avLst>
                <a:gd name="adj" fmla="val 73190"/>
              </a:avLst>
            </a:prstGeom>
            <a:solidFill>
              <a:srgbClr val="FA6E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 before landfill</a:t>
              </a:r>
            </a:p>
          </p:txBody>
        </p:sp>
        <p:sp>
          <p:nvSpPr>
            <p:cNvPr id="23" name="Trapezoid 22"/>
            <p:cNvSpPr/>
            <p:nvPr/>
          </p:nvSpPr>
          <p:spPr>
            <a:xfrm>
              <a:off x="2762046" y="3576769"/>
              <a:ext cx="4002650" cy="463681"/>
            </a:xfrm>
            <a:prstGeom prst="trapezoid">
              <a:avLst>
                <a:gd name="adj" fmla="val 73190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Controlled Landfill  with                                     Methane Collection and Energy Use</a:t>
              </a:r>
            </a:p>
          </p:txBody>
        </p:sp>
        <p:sp>
          <p:nvSpPr>
            <p:cNvPr id="24" name="Trapezoid 23"/>
            <p:cNvSpPr/>
            <p:nvPr/>
          </p:nvSpPr>
          <p:spPr>
            <a:xfrm>
              <a:off x="2419098" y="4057918"/>
              <a:ext cx="4688546" cy="463681"/>
            </a:xfrm>
            <a:prstGeom prst="trapezoid">
              <a:avLst>
                <a:gd name="adj" fmla="val 73190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Controlled Landfill with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Methane Collection and Methane Flared</a:t>
              </a:r>
            </a:p>
          </p:txBody>
        </p:sp>
        <p:sp>
          <p:nvSpPr>
            <p:cNvPr id="25" name="Trapezoid 24"/>
            <p:cNvSpPr/>
            <p:nvPr/>
          </p:nvSpPr>
          <p:spPr>
            <a:xfrm>
              <a:off x="2076150" y="4542242"/>
              <a:ext cx="5369679" cy="463681"/>
            </a:xfrm>
            <a:prstGeom prst="trapezoid">
              <a:avLst>
                <a:gd name="adj" fmla="val 71176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Uncontrolled Landfills / Dumps</a:t>
              </a:r>
            </a:p>
          </p:txBody>
        </p:sp>
        <p:sp>
          <p:nvSpPr>
            <p:cNvPr id="26" name="Trapezoid 25"/>
            <p:cNvSpPr/>
            <p:nvPr/>
          </p:nvSpPr>
          <p:spPr>
            <a:xfrm>
              <a:off x="2512774" y="1190083"/>
              <a:ext cx="3240542" cy="431922"/>
            </a:xfrm>
            <a:prstGeom prst="trapezoid">
              <a:avLst>
                <a:gd name="adj" fmla="val 73190"/>
              </a:avLst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Avoidance</a:t>
              </a:r>
            </a:p>
          </p:txBody>
        </p:sp>
        <p:sp>
          <p:nvSpPr>
            <p:cNvPr id="27" name="Pfeil nach unten 8"/>
            <p:cNvSpPr/>
            <p:nvPr/>
          </p:nvSpPr>
          <p:spPr>
            <a:xfrm>
              <a:off x="1469640" y="1190083"/>
              <a:ext cx="441387" cy="3834895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231" name="Textfeld 9"/>
            <p:cNvSpPr txBox="1">
              <a:spLocks noChangeArrowheads="1"/>
            </p:cNvSpPr>
            <p:nvPr/>
          </p:nvSpPr>
          <p:spPr bwMode="auto">
            <a:xfrm rot="-5400000">
              <a:off x="432060" y="2650492"/>
              <a:ext cx="25202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Increasing GHG emissions </a:t>
              </a:r>
            </a:p>
          </p:txBody>
        </p:sp>
      </p:grpSp>
      <p:sp>
        <p:nvSpPr>
          <p:cNvPr id="18" name="Pfeil nach unten 17"/>
          <p:cNvSpPr/>
          <p:nvPr/>
        </p:nvSpPr>
        <p:spPr>
          <a:xfrm rot="10800000">
            <a:off x="947736" y="1747837"/>
            <a:ext cx="446087" cy="3843338"/>
          </a:xfrm>
          <a:prstGeom prst="downArrow">
            <a:avLst/>
          </a:prstGeom>
          <a:solidFill>
            <a:srgbClr val="00A800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9" name="Textfeld 9"/>
          <p:cNvSpPr txBox="1">
            <a:spLocks noChangeArrowheads="1"/>
          </p:cNvSpPr>
          <p:nvPr/>
        </p:nvSpPr>
        <p:spPr bwMode="auto">
          <a:xfrm rot="-5400000">
            <a:off x="-436651" y="3088624"/>
            <a:ext cx="3204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Increase of GHG credits</a:t>
            </a:r>
          </a:p>
        </p:txBody>
      </p:sp>
      <p:sp>
        <p:nvSpPr>
          <p:cNvPr id="20" name="Pfeil nach unten 8"/>
          <p:cNvSpPr/>
          <p:nvPr/>
        </p:nvSpPr>
        <p:spPr>
          <a:xfrm rot="10800000">
            <a:off x="393700" y="1747836"/>
            <a:ext cx="446088" cy="3843337"/>
          </a:xfrm>
          <a:prstGeom prst="downArrow">
            <a:avLst/>
          </a:prstGeom>
          <a:solidFill>
            <a:srgbClr val="00A800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28" name="Textfeld 9"/>
          <p:cNvSpPr txBox="1">
            <a:spLocks noChangeArrowheads="1"/>
          </p:cNvSpPr>
          <p:nvPr/>
        </p:nvSpPr>
        <p:spPr bwMode="auto">
          <a:xfrm rot="-5400000">
            <a:off x="-488156" y="3595478"/>
            <a:ext cx="2190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Resource efficiency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6800"/>
            <a:ext cx="6706216" cy="812102"/>
          </a:xfrm>
        </p:spPr>
        <p:txBody>
          <a:bodyPr/>
          <a:lstStyle/>
          <a:p>
            <a:r>
              <a:rPr lang="en-GB" altLang="de-DE" dirty="0"/>
              <a:t>Waste measures hierarchy in EU and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627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3"/>
          <p:cNvSpPr>
            <a:spLocks noChangeArrowheads="1"/>
          </p:cNvSpPr>
          <p:nvPr/>
        </p:nvSpPr>
        <p:spPr bwMode="auto">
          <a:xfrm>
            <a:off x="49743" y="6114256"/>
            <a:ext cx="26003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Source: regarding to Öko Institut, 2018</a:t>
            </a:r>
          </a:p>
        </p:txBody>
      </p:sp>
      <p:sp>
        <p:nvSpPr>
          <p:cNvPr id="4" name="Rechteck 3"/>
          <p:cNvSpPr/>
          <p:nvPr/>
        </p:nvSpPr>
        <p:spPr>
          <a:xfrm>
            <a:off x="1446941" y="1279122"/>
            <a:ext cx="627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Credits in ton CO</a:t>
            </a:r>
            <a:r>
              <a:rPr lang="de-DE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-eq per ton recycling material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304799" y="1759974"/>
          <a:ext cx="8551333" cy="398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</a:t>
            </a:r>
            <a:br>
              <a:rPr lang="en-US" dirty="0"/>
            </a:br>
            <a:r>
              <a:rPr lang="en-US" dirty="0"/>
              <a:t>- GHG credits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70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pieren 1"/>
          <p:cNvGrpSpPr>
            <a:grpSpLocks/>
          </p:cNvGrpSpPr>
          <p:nvPr/>
        </p:nvGrpSpPr>
        <p:grpSpPr bwMode="auto">
          <a:xfrm>
            <a:off x="1470025" y="1757363"/>
            <a:ext cx="5975350" cy="3833812"/>
            <a:chOff x="1469640" y="1190083"/>
            <a:chExt cx="5976189" cy="3834895"/>
          </a:xfrm>
        </p:grpSpPr>
        <p:sp>
          <p:nvSpPr>
            <p:cNvPr id="12" name="Isosceles Triangle 1"/>
            <p:cNvSpPr/>
            <p:nvPr/>
          </p:nvSpPr>
          <p:spPr>
            <a:xfrm>
              <a:off x="4526007" y="1282184"/>
              <a:ext cx="466791" cy="298534"/>
            </a:xfrm>
            <a:prstGeom prst="triangle">
              <a:avLst>
                <a:gd name="adj" fmla="val 48000"/>
              </a:avLst>
            </a:prstGeom>
            <a:solidFill>
              <a:srgbClr val="00A8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4198936" y="1582306"/>
              <a:ext cx="1119344" cy="431922"/>
            </a:xfrm>
            <a:prstGeom prst="trapezoid">
              <a:avLst>
                <a:gd name="adj" fmla="val 73190"/>
              </a:avLst>
            </a:prstGeom>
            <a:solidFill>
              <a:srgbClr val="4CC24C">
                <a:alpha val="52549"/>
              </a:srgbClr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Re-Use</a:t>
              </a:r>
            </a:p>
          </p:txBody>
        </p:sp>
        <p:sp>
          <p:nvSpPr>
            <p:cNvPr id="14" name="Trapezoid 13"/>
            <p:cNvSpPr/>
            <p:nvPr/>
          </p:nvSpPr>
          <p:spPr>
            <a:xfrm>
              <a:off x="3838523" y="2025344"/>
              <a:ext cx="1846522" cy="514495"/>
            </a:xfrm>
            <a:prstGeom prst="trapezoid">
              <a:avLst>
                <a:gd name="adj" fmla="val 73190"/>
              </a:avLst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Recycling</a:t>
              </a: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3474935" y="2560482"/>
              <a:ext cx="2570523" cy="482736"/>
            </a:xfrm>
            <a:prstGeom prst="trapezoid">
              <a:avLst>
                <a:gd name="adj" fmla="val 73190"/>
              </a:avLst>
            </a:prstGeom>
            <a:solidFill>
              <a:srgbClr val="4CA6CA">
                <a:alpha val="53725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Energy Recovery</a:t>
              </a:r>
            </a:p>
          </p:txBody>
        </p:sp>
        <p:sp>
          <p:nvSpPr>
            <p:cNvPr id="22" name="Trapezoid 21"/>
            <p:cNvSpPr/>
            <p:nvPr/>
          </p:nvSpPr>
          <p:spPr>
            <a:xfrm>
              <a:off x="3104995" y="3063862"/>
              <a:ext cx="3315165" cy="492264"/>
            </a:xfrm>
            <a:prstGeom prst="trapezoid">
              <a:avLst>
                <a:gd name="adj" fmla="val 73190"/>
              </a:avLst>
            </a:prstGeom>
            <a:solidFill>
              <a:srgbClr val="FA6E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 before landfill</a:t>
              </a:r>
            </a:p>
          </p:txBody>
        </p:sp>
        <p:sp>
          <p:nvSpPr>
            <p:cNvPr id="23" name="Trapezoid 22"/>
            <p:cNvSpPr/>
            <p:nvPr/>
          </p:nvSpPr>
          <p:spPr>
            <a:xfrm>
              <a:off x="2762046" y="3576769"/>
              <a:ext cx="4002650" cy="463681"/>
            </a:xfrm>
            <a:prstGeom prst="trapezoid">
              <a:avLst>
                <a:gd name="adj" fmla="val 73190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Controlled Landfill  with                                     Methane Collection and Energy Use</a:t>
              </a:r>
            </a:p>
          </p:txBody>
        </p:sp>
        <p:sp>
          <p:nvSpPr>
            <p:cNvPr id="24" name="Trapezoid 23"/>
            <p:cNvSpPr/>
            <p:nvPr/>
          </p:nvSpPr>
          <p:spPr>
            <a:xfrm>
              <a:off x="2419098" y="4057918"/>
              <a:ext cx="4688546" cy="463681"/>
            </a:xfrm>
            <a:prstGeom prst="trapezoid">
              <a:avLst>
                <a:gd name="adj" fmla="val 73190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Controlled Landfill with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Methane Collection and Methane Flared</a:t>
              </a:r>
            </a:p>
          </p:txBody>
        </p:sp>
        <p:sp>
          <p:nvSpPr>
            <p:cNvPr id="25" name="Trapezoid 24"/>
            <p:cNvSpPr/>
            <p:nvPr/>
          </p:nvSpPr>
          <p:spPr>
            <a:xfrm>
              <a:off x="2076150" y="4542242"/>
              <a:ext cx="5369679" cy="463681"/>
            </a:xfrm>
            <a:prstGeom prst="trapezoid">
              <a:avLst>
                <a:gd name="adj" fmla="val 71176"/>
              </a:avLst>
            </a:prstGeom>
            <a:solidFill>
              <a:srgbClr val="FF0000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Uncontrolled Landfills / Dumps</a:t>
              </a:r>
            </a:p>
          </p:txBody>
        </p:sp>
        <p:sp>
          <p:nvSpPr>
            <p:cNvPr id="26" name="Trapezoid 25"/>
            <p:cNvSpPr/>
            <p:nvPr/>
          </p:nvSpPr>
          <p:spPr>
            <a:xfrm>
              <a:off x="2512774" y="1190083"/>
              <a:ext cx="3240542" cy="431922"/>
            </a:xfrm>
            <a:prstGeom prst="trapezoid">
              <a:avLst>
                <a:gd name="adj" fmla="val 73190"/>
              </a:avLst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Avoidance</a:t>
              </a:r>
            </a:p>
          </p:txBody>
        </p:sp>
        <p:sp>
          <p:nvSpPr>
            <p:cNvPr id="27" name="Pfeil nach unten 8"/>
            <p:cNvSpPr/>
            <p:nvPr/>
          </p:nvSpPr>
          <p:spPr>
            <a:xfrm>
              <a:off x="1469640" y="1190083"/>
              <a:ext cx="441387" cy="3834895"/>
            </a:xfrm>
            <a:prstGeom prst="down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</p:txBody>
        </p:sp>
        <p:sp>
          <p:nvSpPr>
            <p:cNvPr id="9231" name="Textfeld 9"/>
            <p:cNvSpPr txBox="1">
              <a:spLocks noChangeArrowheads="1"/>
            </p:cNvSpPr>
            <p:nvPr/>
          </p:nvSpPr>
          <p:spPr bwMode="auto">
            <a:xfrm rot="-5400000">
              <a:off x="432060" y="2650492"/>
              <a:ext cx="252028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Increasing GHG emissions </a:t>
              </a:r>
            </a:p>
          </p:txBody>
        </p:sp>
      </p:grpSp>
      <p:sp>
        <p:nvSpPr>
          <p:cNvPr id="31" name="Pfeil nach links 30"/>
          <p:cNvSpPr/>
          <p:nvPr/>
        </p:nvSpPr>
        <p:spPr>
          <a:xfrm>
            <a:off x="6486525" y="3559175"/>
            <a:ext cx="622300" cy="56197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Pfeil nach unten 17"/>
          <p:cNvSpPr/>
          <p:nvPr/>
        </p:nvSpPr>
        <p:spPr>
          <a:xfrm rot="10800000">
            <a:off x="947736" y="1747837"/>
            <a:ext cx="446087" cy="3843338"/>
          </a:xfrm>
          <a:prstGeom prst="downArrow">
            <a:avLst/>
          </a:prstGeom>
          <a:solidFill>
            <a:srgbClr val="00A800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9" name="Textfeld 9"/>
          <p:cNvSpPr txBox="1">
            <a:spLocks noChangeArrowheads="1"/>
          </p:cNvSpPr>
          <p:nvPr/>
        </p:nvSpPr>
        <p:spPr bwMode="auto">
          <a:xfrm rot="-5400000">
            <a:off x="-436651" y="3088624"/>
            <a:ext cx="32044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Increase of GHG credits</a:t>
            </a:r>
          </a:p>
        </p:txBody>
      </p:sp>
      <p:sp>
        <p:nvSpPr>
          <p:cNvPr id="20" name="Pfeil nach unten 8"/>
          <p:cNvSpPr/>
          <p:nvPr/>
        </p:nvSpPr>
        <p:spPr>
          <a:xfrm rot="10800000">
            <a:off x="393700" y="1747836"/>
            <a:ext cx="446088" cy="3843337"/>
          </a:xfrm>
          <a:prstGeom prst="downArrow">
            <a:avLst/>
          </a:prstGeom>
          <a:solidFill>
            <a:srgbClr val="00A800"/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28" name="Textfeld 9"/>
          <p:cNvSpPr txBox="1">
            <a:spLocks noChangeArrowheads="1"/>
          </p:cNvSpPr>
          <p:nvPr/>
        </p:nvSpPr>
        <p:spPr bwMode="auto">
          <a:xfrm rot="-5400000">
            <a:off x="-488156" y="3595478"/>
            <a:ext cx="2190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Resource efficiency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6800"/>
            <a:ext cx="6706216" cy="812102"/>
          </a:xfrm>
        </p:spPr>
        <p:txBody>
          <a:bodyPr/>
          <a:lstStyle/>
          <a:p>
            <a:r>
              <a:rPr lang="en-GB" altLang="de-DE" dirty="0"/>
              <a:t>Waste hierarchy</a:t>
            </a:r>
            <a:br>
              <a:rPr lang="en-GB" altLang="de-DE" dirty="0"/>
            </a:br>
            <a:r>
              <a:rPr lang="en-GB" altLang="de-DE" dirty="0"/>
              <a:t>- Circular economy</a:t>
            </a:r>
            <a:endParaRPr lang="de-DE" dirty="0"/>
          </a:p>
        </p:txBody>
      </p:sp>
      <p:sp>
        <p:nvSpPr>
          <p:cNvPr id="29" name="Multiplizieren 35">
            <a:extLst>
              <a:ext uri="{FF2B5EF4-FFF2-40B4-BE49-F238E27FC236}">
                <a16:creationId xmlns:a16="http://schemas.microsoft.com/office/drawing/2014/main" id="{5A0AC7B2-CF0E-4691-A296-0C2A61275F9D}"/>
              </a:ext>
            </a:extLst>
          </p:cNvPr>
          <p:cNvSpPr/>
          <p:nvPr/>
        </p:nvSpPr>
        <p:spPr>
          <a:xfrm>
            <a:off x="2248693" y="3400425"/>
            <a:ext cx="5019675" cy="2447925"/>
          </a:xfrm>
          <a:prstGeom prst="mathMultiply">
            <a:avLst>
              <a:gd name="adj1" fmla="val 8298"/>
            </a:avLst>
          </a:prstGeom>
          <a:solidFill>
            <a:srgbClr val="FF0000"/>
          </a:solidFill>
          <a:ln w="1079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8DF0991-4DCE-40DF-9FF8-D78A0CF8C367}"/>
              </a:ext>
            </a:extLst>
          </p:cNvPr>
          <p:cNvSpPr txBox="1"/>
          <p:nvPr/>
        </p:nvSpPr>
        <p:spPr>
          <a:xfrm>
            <a:off x="7401364" y="3468241"/>
            <a:ext cx="174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waste components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BC7E91-4979-4F44-9318-B24441179035}"/>
              </a:ext>
            </a:extLst>
          </p:cNvPr>
          <p:cNvSpPr txBox="1"/>
          <p:nvPr/>
        </p:nvSpPr>
        <p:spPr>
          <a:xfrm>
            <a:off x="363794" y="1395679"/>
            <a:ext cx="85540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0080B4"/>
                </a:solidFill>
              </a:rPr>
              <a:t>Why?</a:t>
            </a:r>
            <a:endParaRPr lang="en-GB" sz="6000" dirty="0">
              <a:solidFill>
                <a:srgbClr val="0080B4"/>
              </a:solidFill>
            </a:endParaRPr>
          </a:p>
          <a:p>
            <a:pPr algn="ctr"/>
            <a:endParaRPr lang="en-GB" sz="6000" dirty="0">
              <a:solidFill>
                <a:srgbClr val="0080B4"/>
              </a:solidFill>
            </a:endParaRPr>
          </a:p>
          <a:p>
            <a:pPr algn="ctr"/>
            <a:r>
              <a:rPr lang="en-GB" sz="6000" dirty="0">
                <a:solidFill>
                  <a:srgbClr val="0080B4"/>
                </a:solidFill>
              </a:rPr>
              <a:t>Can this objective be achieved in the short term?</a:t>
            </a:r>
            <a:endParaRPr lang="de-DE" sz="6000" dirty="0">
              <a:solidFill>
                <a:srgbClr val="008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BC7E91-4979-4F44-9318-B24441179035}"/>
              </a:ext>
            </a:extLst>
          </p:cNvPr>
          <p:cNvSpPr txBox="1"/>
          <p:nvPr/>
        </p:nvSpPr>
        <p:spPr>
          <a:xfrm>
            <a:off x="294968" y="1985615"/>
            <a:ext cx="779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0080B4"/>
                </a:solidFill>
              </a:rPr>
              <a:t>Why… </a:t>
            </a:r>
          </a:p>
          <a:p>
            <a:pPr algn="ctr"/>
            <a:r>
              <a:rPr lang="de-DE" sz="7200" dirty="0">
                <a:solidFill>
                  <a:srgbClr val="0080B4"/>
                </a:solidFill>
              </a:rPr>
              <a:t>no landfilling?</a:t>
            </a:r>
            <a:endParaRPr lang="en-GB" sz="7200" dirty="0">
              <a:solidFill>
                <a:srgbClr val="0080B4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35B4C9-3B02-4FE1-99A2-CF26195F5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02" y="147556"/>
            <a:ext cx="1665498" cy="8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203746" y="6114461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Source: UBA, 2020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of GHG emissions in Germany by waste management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484CC2-9105-4F86-AA3C-8F2A82B04CB8}"/>
              </a:ext>
            </a:extLst>
          </p:cNvPr>
          <p:cNvSpPr txBox="1"/>
          <p:nvPr/>
        </p:nvSpPr>
        <p:spPr>
          <a:xfrm>
            <a:off x="6955387" y="5161662"/>
            <a:ext cx="18612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FA3A25-F81A-47F4-8F55-880EBD1E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1" y="1671250"/>
            <a:ext cx="9154182" cy="4442676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F2A2E7C9-FB5F-4F06-BC19-48C37309EDF8}"/>
              </a:ext>
            </a:extLst>
          </p:cNvPr>
          <p:cNvSpPr txBox="1">
            <a:spLocks noChangeArrowheads="1"/>
          </p:cNvSpPr>
          <p:nvPr/>
        </p:nvSpPr>
        <p:spPr>
          <a:xfrm>
            <a:off x="619414" y="1208732"/>
            <a:ext cx="7896514" cy="5239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1431925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algn="ctr"/>
            <a:r>
              <a:rPr lang="en-US" sz="1800" b="1" dirty="0">
                <a:solidFill>
                  <a:schemeClr val="tx1"/>
                </a:solidFill>
              </a:rPr>
              <a:t>Development GHG emissions in Germany 1990 - 2019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115946D-C161-497D-B0C4-8C14A0AAE3F6}"/>
              </a:ext>
            </a:extLst>
          </p:cNvPr>
          <p:cNvCxnSpPr>
            <a:cxnSpLocks/>
          </p:cNvCxnSpPr>
          <p:nvPr/>
        </p:nvCxnSpPr>
        <p:spPr>
          <a:xfrm>
            <a:off x="716086" y="2319778"/>
            <a:ext cx="646146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03474CE-78B0-44B0-83B3-57082CC8C9E8}"/>
              </a:ext>
            </a:extLst>
          </p:cNvPr>
          <p:cNvCxnSpPr/>
          <p:nvPr/>
        </p:nvCxnSpPr>
        <p:spPr>
          <a:xfrm>
            <a:off x="7169714" y="2319778"/>
            <a:ext cx="0" cy="73977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E134E658-9D3B-4A40-9873-996E7A02CD96}"/>
              </a:ext>
            </a:extLst>
          </p:cNvPr>
          <p:cNvSpPr/>
          <p:nvPr/>
        </p:nvSpPr>
        <p:spPr>
          <a:xfrm>
            <a:off x="5609301" y="2301559"/>
            <a:ext cx="1496019" cy="314602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446 Mt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DBB4C20-631C-47D9-9011-0561E4BE54F0}"/>
              </a:ext>
            </a:extLst>
          </p:cNvPr>
          <p:cNvSpPr/>
          <p:nvPr/>
        </p:nvSpPr>
        <p:spPr>
          <a:xfrm>
            <a:off x="7634674" y="1681082"/>
            <a:ext cx="1368763" cy="1333108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Mt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 of reduction are achieved through waste management measures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B62FFCD-6DCD-429C-9BA1-CCEFF17DDB83}"/>
              </a:ext>
            </a:extLst>
          </p:cNvPr>
          <p:cNvSpPr txBox="1"/>
          <p:nvPr/>
        </p:nvSpPr>
        <p:spPr>
          <a:xfrm>
            <a:off x="2594882" y="3923555"/>
            <a:ext cx="16231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t/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GHG emissions from landfills</a:t>
            </a:r>
            <a:br>
              <a:rPr lang="en-US" dirty="0"/>
            </a:br>
            <a:r>
              <a:rPr lang="en-US" dirty="0"/>
              <a:t>- Sources</a:t>
            </a:r>
            <a:endParaRPr lang="de-DE" dirty="0"/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209DB982-6A6E-41F7-8766-43DD94FA74CC}"/>
              </a:ext>
            </a:extLst>
          </p:cNvPr>
          <p:cNvSpPr>
            <a:spLocks/>
          </p:cNvSpPr>
          <p:nvPr/>
        </p:nvSpPr>
        <p:spPr bwMode="auto">
          <a:xfrm>
            <a:off x="838652" y="5092921"/>
            <a:ext cx="631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80B4"/>
                </a:solidFill>
                <a:effectLst/>
                <a:uLnTx/>
                <a:uFillTx/>
                <a:latin typeface="Calibri"/>
                <a:cs typeface="Arial"/>
              </a:rPr>
              <a:t>Gas collection rates in Germany: &lt;&lt; 45 % !!!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80B4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Pfeil nach unten 6">
            <a:extLst>
              <a:ext uri="{FF2B5EF4-FFF2-40B4-BE49-F238E27FC236}">
                <a16:creationId xmlns:a16="http://schemas.microsoft.com/office/drawing/2014/main" id="{D0A45A6E-6DDE-45F9-9FFA-27FC3C79A15C}"/>
              </a:ext>
            </a:extLst>
          </p:cNvPr>
          <p:cNvSpPr/>
          <p:nvPr/>
        </p:nvSpPr>
        <p:spPr bwMode="auto">
          <a:xfrm rot="16199999">
            <a:off x="448650" y="5194585"/>
            <a:ext cx="360000" cy="360000"/>
          </a:xfrm>
          <a:prstGeom prst="downArrow">
            <a:avLst>
              <a:gd name="adj1" fmla="val 50000"/>
              <a:gd name="adj2" fmla="val 45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3" descr="Kompaktor">
            <a:extLst>
              <a:ext uri="{FF2B5EF4-FFF2-40B4-BE49-F238E27FC236}">
                <a16:creationId xmlns:a16="http://schemas.microsoft.com/office/drawing/2014/main" id="{CF6B9B3B-9763-4F4B-85F5-98D59B3B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2567"/>
          <a:stretch>
            <a:fillRect/>
          </a:stretch>
        </p:blipFill>
        <p:spPr bwMode="auto">
          <a:xfrm>
            <a:off x="448650" y="1904055"/>
            <a:ext cx="3729747" cy="26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08F3A1B-80AC-4F6C-A082-C236A1E6A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8901" t="9341" b="1"/>
          <a:stretch/>
        </p:blipFill>
        <p:spPr bwMode="auto">
          <a:xfrm>
            <a:off x="4844034" y="1885821"/>
            <a:ext cx="2551976" cy="27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37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1"/>
          <p:cNvSpPr>
            <a:spLocks/>
          </p:cNvSpPr>
          <p:nvPr/>
        </p:nvSpPr>
        <p:spPr bwMode="auto">
          <a:xfrm>
            <a:off x="2305051" y="4697217"/>
            <a:ext cx="8001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" name="Textfeld 12"/>
          <p:cNvSpPr>
            <a:spLocks/>
          </p:cNvSpPr>
          <p:nvPr/>
        </p:nvSpPr>
        <p:spPr bwMode="auto">
          <a:xfrm>
            <a:off x="6248045" y="1373230"/>
            <a:ext cx="270213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 developing countries, GHG emissions from landfills are 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1.4 - 1.7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times higher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due to the higher proportion of readily degradable organic substances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7" name="Gráfico 3"/>
          <p:cNvGraphicFramePr>
            <a:graphicFrameLocks/>
          </p:cNvGraphicFramePr>
          <p:nvPr/>
        </p:nvGraphicFramePr>
        <p:xfrm>
          <a:off x="452200" y="1306484"/>
          <a:ext cx="5704114" cy="4887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feil nach rechts 1"/>
          <p:cNvSpPr/>
          <p:nvPr/>
        </p:nvSpPr>
        <p:spPr bwMode="auto">
          <a:xfrm>
            <a:off x="6373221" y="3712088"/>
            <a:ext cx="360000" cy="3599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GHG emissions from landfills</a:t>
            </a:r>
            <a:br>
              <a:rPr lang="en-US" dirty="0"/>
            </a:br>
            <a:r>
              <a:rPr lang="en-US" dirty="0"/>
              <a:t>- Germany and the developing countries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279162" y="3709701"/>
            <a:ext cx="2671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      8 - 12 % of GHG emissions in developing and emerging countries come from the waste sector!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52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16B708E-2A81-413B-85E1-708474AE31B5}"/>
                  </a:ext>
                </a:extLst>
              </p:cNvPr>
              <p:cNvSpPr/>
              <p:nvPr/>
            </p:nvSpPr>
            <p:spPr>
              <a:xfrm>
                <a:off x="393292" y="2023667"/>
                <a:ext cx="8367250" cy="1100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de-DE" sz="2400" i="0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400" i="0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de-DE" sz="2400" i="0">
                          <a:solidFill>
                            <a:srgbClr val="0080B4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0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𝐸𝑚𝑖𝑠𝑠𝑖𝑜𝑛𝑠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2400" i="0">
                          <a:solidFill>
                            <a:srgbClr val="0080B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i="0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rgbClr val="0080B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𝐸𝑚𝑖𝑠𝑠𝑖𝑜𝑛</m:t>
                              </m:r>
                              <m:r>
                                <a:rPr lang="de-DE" sz="2400" b="0" i="1" smtClean="0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2400" i="0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𝐶𝑟𝑒𝑑𝑖𝑡𝑠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80B4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416B708E-2A81-413B-85E1-708474AE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2" y="2023667"/>
                <a:ext cx="8367250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1B1C2B46-106C-43B5-AF7D-F0062E84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of GHG emissions </a:t>
            </a:r>
            <a:br>
              <a:rPr lang="en-US" dirty="0"/>
            </a:br>
            <a:r>
              <a:rPr lang="en-US" dirty="0"/>
              <a:t>- Methodology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5323E5A-621A-4A7D-9A9F-1BD0E5F0EB9A}"/>
              </a:ext>
            </a:extLst>
          </p:cNvPr>
          <p:cNvSpPr/>
          <p:nvPr/>
        </p:nvSpPr>
        <p:spPr>
          <a:xfrm>
            <a:off x="280217" y="1276187"/>
            <a:ext cx="860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total effect of waste management measures results from the sum of GHG credits and GHG emissions: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3EA4DF-F83F-4E72-84C9-5AC65AF3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66" y="3478160"/>
            <a:ext cx="8659578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Lato"/>
                <a:cs typeface="Times New Roman" panose="02020603050405020304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de-DE" altLang="de-DE" sz="1800" b="1" dirty="0">
              <a:solidFill>
                <a:srgbClr val="008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altLang="de-DE" sz="1800" b="1" dirty="0">
                <a:solidFill>
                  <a:srgbClr val="008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 mitigation in Germany from the sector of waste management from 1990 up to 2018: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By GHG emissions </a:t>
            </a:r>
            <a:r>
              <a:rPr lang="de-DE" alt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(&gt; 90 % landfill based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				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Million t CO</a:t>
            </a:r>
            <a:r>
              <a:rPr lang="de-DE" altLang="de-DE" sz="18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/a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defRPr/>
            </a:pP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By GHG credits through recycling and energy recovery 	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Million t CO</a:t>
            </a:r>
            <a:r>
              <a:rPr lang="de-DE" altLang="de-DE" sz="18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/a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defRPr/>
            </a:pPr>
            <a:endParaRPr lang="de-DE" altLang="de-DE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GHG avoidance to date through waste management measures </a:t>
            </a:r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													</a:t>
            </a:r>
            <a:r>
              <a:rPr lang="de-DE" altLang="de-DE" sz="1800" b="1" dirty="0">
                <a:solidFill>
                  <a:srgbClr val="008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0.85 t CO</a:t>
            </a:r>
            <a:r>
              <a:rPr lang="de-DE" altLang="de-DE" sz="1800" b="1" baseline="-25000" dirty="0">
                <a:solidFill>
                  <a:srgbClr val="008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de-DE" sz="1800" b="1" dirty="0">
                <a:solidFill>
                  <a:srgbClr val="008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altLang="de-DE" sz="1800" b="1" dirty="0">
                <a:solidFill>
                  <a:srgbClr val="008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eq/</a:t>
            </a:r>
            <a:r>
              <a:rPr lang="de-DE" altLang="de-DE" sz="1800" b="1" dirty="0">
                <a:solidFill>
                  <a:srgbClr val="008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person*a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de-DE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12B7D5-634C-40F7-B448-46F879471D2C}"/>
              </a:ext>
            </a:extLst>
          </p:cNvPr>
          <p:cNvSpPr/>
          <p:nvPr/>
        </p:nvSpPr>
        <p:spPr>
          <a:xfrm>
            <a:off x="255632" y="6110007"/>
            <a:ext cx="5595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Sourcee: Modified after UBA 2018</a:t>
            </a:r>
          </a:p>
        </p:txBody>
      </p:sp>
    </p:spTree>
    <p:extLst>
      <p:ext uri="{BB962C8B-B14F-4D97-AF65-F5344CB8AC3E}">
        <p14:creationId xmlns:p14="http://schemas.microsoft.com/office/powerpoint/2010/main" val="25805211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ach4waste">
  <a:themeElements>
    <a:clrScheme name="teach4was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0B4"/>
      </a:accent1>
      <a:accent2>
        <a:srgbClr val="BE1E3C"/>
      </a:accent2>
      <a:accent3>
        <a:srgbClr val="FFCD00"/>
      </a:accent3>
      <a:accent4>
        <a:srgbClr val="00A800"/>
      </a:accent4>
      <a:accent5>
        <a:srgbClr val="FA6E00"/>
      </a:accent5>
      <a:accent6>
        <a:srgbClr val="FF0000"/>
      </a:accent6>
      <a:hlink>
        <a:srgbClr val="0080B4"/>
      </a:hlink>
      <a:folHlink>
        <a:srgbClr val="0080B4"/>
      </a:folHlink>
    </a:clrScheme>
    <a:fontScheme name="teach4was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4waste" id="{1FD81B32-043F-445F-AD28-9ADF666C7914}" vid="{60C7AB5A-EBD7-48DD-BB0E-0176EFEF7B38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634</Words>
  <Application>Microsoft Office PowerPoint</Application>
  <PresentationFormat>Bildschirmpräsentation (4:3)</PresentationFormat>
  <Paragraphs>123</Paragraphs>
  <Slides>20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Lato</vt:lpstr>
      <vt:lpstr>1_Office</vt:lpstr>
      <vt:lpstr>2_Office</vt:lpstr>
      <vt:lpstr>Larissa</vt:lpstr>
      <vt:lpstr>2_teach4waste</vt:lpstr>
      <vt:lpstr>Zero-waste concepts and circular economy</vt:lpstr>
      <vt:lpstr>Waste measures hierarchy in EU and Germany</vt:lpstr>
      <vt:lpstr>Waste hierarchy - Circular economy</vt:lpstr>
      <vt:lpstr>PowerPoint-Präsentation</vt:lpstr>
      <vt:lpstr>PowerPoint-Präsentation</vt:lpstr>
      <vt:lpstr>Mitigation of GHG emissions in Germany by waste management</vt:lpstr>
      <vt:lpstr>GHG emissions from landfills - Sources</vt:lpstr>
      <vt:lpstr>GHG emissions from landfills - Germany and the developing countries</vt:lpstr>
      <vt:lpstr>Mitigation of GHG emissions  - Methodology</vt:lpstr>
      <vt:lpstr>PowerPoint-Präsentation</vt:lpstr>
      <vt:lpstr>PowerPoint-Präsentation</vt:lpstr>
      <vt:lpstr>Mass flow MSW  - Germany 2016</vt:lpstr>
      <vt:lpstr>PowerPoint-Präsentation</vt:lpstr>
      <vt:lpstr>PowerPoint-Präsentation</vt:lpstr>
      <vt:lpstr>Using AF in the cement manufacturing</vt:lpstr>
      <vt:lpstr>Thermal separating of composite material – E.G. Discontinuous process by ReSet GmbH</vt:lpstr>
      <vt:lpstr>Thermal separating of composite material – E.G. Discontinuous process by ReSet GmbH</vt:lpstr>
      <vt:lpstr>Perspectives and Tasks</vt:lpstr>
      <vt:lpstr>teach4waste international e-learning platform for sustainable waste management</vt:lpstr>
      <vt:lpstr>Recycling  - GHG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Pfeifer</dc:creator>
  <cp:lastModifiedBy>Klaus Fricke</cp:lastModifiedBy>
  <cp:revision>765</cp:revision>
  <dcterms:created xsi:type="dcterms:W3CDTF">2016-12-07T12:42:37Z</dcterms:created>
  <dcterms:modified xsi:type="dcterms:W3CDTF">2020-09-23T06:56:32Z</dcterms:modified>
</cp:coreProperties>
</file>